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37" r:id="rId3"/>
    <p:sldId id="257" r:id="rId4"/>
    <p:sldId id="325" r:id="rId5"/>
    <p:sldId id="363" r:id="rId6"/>
    <p:sldId id="364" r:id="rId7"/>
    <p:sldId id="329" r:id="rId8"/>
    <p:sldId id="258" r:id="rId9"/>
    <p:sldId id="263" r:id="rId10"/>
    <p:sldId id="267" r:id="rId11"/>
    <p:sldId id="304" r:id="rId12"/>
    <p:sldId id="303" r:id="rId13"/>
    <p:sldId id="296" r:id="rId14"/>
    <p:sldId id="259" r:id="rId15"/>
    <p:sldId id="354" r:id="rId16"/>
    <p:sldId id="355" r:id="rId17"/>
    <p:sldId id="356" r:id="rId18"/>
    <p:sldId id="357" r:id="rId19"/>
    <p:sldId id="301" r:id="rId20"/>
    <p:sldId id="305" r:id="rId21"/>
    <p:sldId id="306" r:id="rId22"/>
    <p:sldId id="307" r:id="rId23"/>
    <p:sldId id="260" r:id="rId24"/>
    <p:sldId id="302" r:id="rId25"/>
    <p:sldId id="308" r:id="rId26"/>
    <p:sldId id="275" r:id="rId27"/>
    <p:sldId id="310" r:id="rId28"/>
    <p:sldId id="312" r:id="rId29"/>
    <p:sldId id="315" r:id="rId30"/>
    <p:sldId id="358" r:id="rId31"/>
    <p:sldId id="359" r:id="rId32"/>
    <p:sldId id="313" r:id="rId33"/>
    <p:sldId id="311" r:id="rId34"/>
    <p:sldId id="353" r:id="rId35"/>
    <p:sldId id="349" r:id="rId36"/>
    <p:sldId id="352" r:id="rId37"/>
    <p:sldId id="332" r:id="rId38"/>
    <p:sldId id="280" r:id="rId39"/>
    <p:sldId id="283" r:id="rId40"/>
    <p:sldId id="317" r:id="rId41"/>
    <p:sldId id="316" r:id="rId42"/>
    <p:sldId id="319" r:id="rId43"/>
    <p:sldId id="320" r:id="rId44"/>
    <p:sldId id="365" r:id="rId45"/>
    <p:sldId id="366" r:id="rId46"/>
    <p:sldId id="323" r:id="rId47"/>
    <p:sldId id="271" r:id="rId48"/>
    <p:sldId id="360" r:id="rId49"/>
    <p:sldId id="361" r:id="rId50"/>
    <p:sldId id="362" r:id="rId51"/>
    <p:sldId id="274" r:id="rId52"/>
    <p:sldId id="273" r:id="rId53"/>
    <p:sldId id="286" r:id="rId54"/>
    <p:sldId id="338" r:id="rId55"/>
    <p:sldId id="293" r:id="rId56"/>
    <p:sldId id="314" r:id="rId57"/>
    <p:sldId id="261" r:id="rId58"/>
    <p:sldId id="334" r:id="rId59"/>
    <p:sldId id="335" r:id="rId60"/>
    <p:sldId id="348" r:id="rId61"/>
    <p:sldId id="336" r:id="rId62"/>
    <p:sldId id="294" r:id="rId63"/>
    <p:sldId id="295" r:id="rId6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44" d="100"/>
          <a:sy n="44" d="100"/>
        </p:scale>
        <p:origin x="-14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CEF0D5-E314-4C00-BAA4-97CED8F33E34}" type="datetimeFigureOut">
              <a:rPr kumimoji="1" lang="ja-JP" altLang="en-US" smtClean="0"/>
              <a:t>2013/12/12</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0E5F978-4671-46D5-9024-F8AF24093AB1}" type="slidenum">
              <a:rPr kumimoji="1" lang="ja-JP" altLang="en-US" smtClean="0"/>
              <a:t>‹#›</a:t>
            </a:fld>
            <a:endParaRPr kumimoji="1" lang="ja-JP" altLang="en-US"/>
          </a:p>
        </p:txBody>
      </p:sp>
    </p:spTree>
    <p:extLst>
      <p:ext uri="{BB962C8B-B14F-4D97-AF65-F5344CB8AC3E}">
        <p14:creationId xmlns:p14="http://schemas.microsoft.com/office/powerpoint/2010/main" val="302699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44195B-5772-4044-88C5-D540499BFBC2}" type="datetimeFigureOut">
              <a:rPr kumimoji="1" lang="ja-JP" altLang="en-US" smtClean="0"/>
              <a:t>2013/12/12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148CA5-4444-4C55-AB77-BECAA24B0957}" type="slidenum">
              <a:rPr kumimoji="1" lang="ja-JP" altLang="en-US" smtClean="0"/>
              <a:t>‹#›</a:t>
            </a:fld>
            <a:endParaRPr kumimoji="1" lang="ja-JP" altLang="en-US"/>
          </a:p>
        </p:txBody>
      </p:sp>
    </p:spTree>
    <p:extLst>
      <p:ext uri="{BB962C8B-B14F-4D97-AF65-F5344CB8AC3E}">
        <p14:creationId xmlns:p14="http://schemas.microsoft.com/office/powerpoint/2010/main" val="32393558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5D1EBA8-F7A9-41C2-A3C1-399B907C25F0}" type="slidenum">
              <a:rPr lang="en-US" altLang="ja-JP"/>
              <a:pPr eaLnBrk="1" hangingPunct="1"/>
              <a:t>27</a:t>
            </a:fld>
            <a:endParaRPr lang="en-US" altLang="ja-JP"/>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70C97C1-DB5C-47A9-BD9F-4B630DE75BAA}" type="slidenum">
              <a:rPr lang="en-US" altLang="ja-JP"/>
              <a:pPr eaLnBrk="1" hangingPunct="1"/>
              <a:t>33</a:t>
            </a:fld>
            <a:endParaRPr lang="en-US" altLang="ja-JP"/>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20CEB-7266-4149-A2B8-2A0D137AACF0}" type="slidenum">
              <a:rPr lang="en-US" altLang="ja-JP"/>
              <a:pPr/>
              <a:t>35</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99DF901-1D3C-4D84-8EC2-B7533D1F5E63}" type="slidenum">
              <a:rPr lang="en-US" altLang="ja-JP"/>
              <a:pPr eaLnBrk="1" hangingPunct="1"/>
              <a:t>43</a:t>
            </a:fld>
            <a:endParaRPr lang="en-US" altLang="ja-JP"/>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B842F-8E61-4B54-84C7-ACE02A2D4337}" type="slidenum">
              <a:rPr lang="en-US" altLang="ja-JP"/>
              <a:pPr/>
              <a:t>56</a:t>
            </a:fld>
            <a:endParaRPr lang="en-US" altLang="ja-JP"/>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2013/12/12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oleObject" Target="../embeddings/oleObject10.bin"/><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5">
              <a:lumMod val="20000"/>
              <a:lumOff val="80000"/>
            </a:schemeClr>
          </a:solidFill>
          <a:ln w="57150">
            <a:solidFill>
              <a:srgbClr val="FF0000"/>
            </a:solidFill>
          </a:ln>
        </p:spPr>
        <p:txBody>
          <a:bodyPr/>
          <a:lstStyle/>
          <a:p>
            <a:r>
              <a:rPr kumimoji="1" lang="ja-JP" altLang="en-US" dirty="0" smtClean="0"/>
              <a:t>佐賀県議会参考人陳述</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井野博満</a:t>
            </a:r>
            <a:endParaRPr kumimoji="1" lang="en-US" altLang="ja-JP" dirty="0" smtClean="0"/>
          </a:p>
          <a:p>
            <a:r>
              <a:rPr lang="en-US" altLang="ja-JP" dirty="0"/>
              <a:t>2013</a:t>
            </a:r>
            <a:r>
              <a:rPr lang="ja-JP" altLang="en-US" dirty="0" smtClean="0"/>
              <a:t>年</a:t>
            </a:r>
            <a:r>
              <a:rPr lang="en-US" altLang="ja-JP" dirty="0"/>
              <a:t>12</a:t>
            </a:r>
            <a:r>
              <a:rPr lang="ja-JP" altLang="en-US" dirty="0" smtClean="0"/>
              <a:t>月</a:t>
            </a:r>
            <a:r>
              <a:rPr lang="en-US" altLang="ja-JP" dirty="0"/>
              <a:t>13</a:t>
            </a:r>
            <a:r>
              <a:rPr lang="ja-JP" altLang="en-US" dirty="0"/>
              <a:t>日</a:t>
            </a:r>
            <a:endParaRPr kumimoji="1" lang="ja-JP" altLang="en-US" dirty="0"/>
          </a:p>
        </p:txBody>
      </p:sp>
    </p:spTree>
    <p:extLst>
      <p:ext uri="{BB962C8B-B14F-4D97-AF65-F5344CB8AC3E}">
        <p14:creationId xmlns:p14="http://schemas.microsoft.com/office/powerpoint/2010/main" val="69249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p:spPr>
        <p:txBody>
          <a:bodyPr>
            <a:normAutofit/>
          </a:bodyPr>
          <a:lstStyle/>
          <a:p>
            <a:r>
              <a:rPr kumimoji="1" lang="ja-JP" altLang="en-US" dirty="0" smtClean="0"/>
              <a:t>原子力は新時代を築かなかった</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ja-JP" altLang="en-US" b="1" dirty="0" smtClean="0"/>
              <a:t>第二の火（化石燃料）がもたらした大きな産業や社会の変化に比べ、</a:t>
            </a:r>
            <a:r>
              <a:rPr kumimoji="1" lang="ja-JP" altLang="en-US" b="1" dirty="0" smtClean="0">
                <a:solidFill>
                  <a:srgbClr val="FF0000"/>
                </a:solidFill>
              </a:rPr>
              <a:t>原子力は技術史上の新しい時代を生まなかった</a:t>
            </a:r>
            <a:endParaRPr kumimoji="1" lang="en-US" altLang="ja-JP" b="1" dirty="0" smtClean="0">
              <a:solidFill>
                <a:srgbClr val="FF0000"/>
              </a:solidFill>
            </a:endParaRPr>
          </a:p>
          <a:p>
            <a:r>
              <a:rPr lang="ja-JP" altLang="en-US" b="1" dirty="0"/>
              <a:t>原子力</a:t>
            </a:r>
            <a:r>
              <a:rPr lang="ja-JP" altLang="en-US" b="1" dirty="0" smtClean="0"/>
              <a:t>は、戦争から生まれた。その負の刻印は「平和利用」（原子力発電）においても免れない</a:t>
            </a:r>
            <a:endParaRPr lang="en-US" altLang="ja-JP" b="1" dirty="0" smtClean="0"/>
          </a:p>
          <a:p>
            <a:r>
              <a:rPr kumimoji="1" lang="ja-JP" altLang="en-US" b="1" dirty="0">
                <a:solidFill>
                  <a:srgbClr val="FF0000"/>
                </a:solidFill>
              </a:rPr>
              <a:t>情報革命</a:t>
            </a:r>
            <a:r>
              <a:rPr kumimoji="1" lang="ja-JP" altLang="en-US" b="1" dirty="0" smtClean="0">
                <a:solidFill>
                  <a:srgbClr val="FF0000"/>
                </a:solidFill>
              </a:rPr>
              <a:t>の</a:t>
            </a:r>
            <a:r>
              <a:rPr kumimoji="1" lang="ja-JP" altLang="en-US" b="1" dirty="0">
                <a:solidFill>
                  <a:srgbClr val="FF0000"/>
                </a:solidFill>
              </a:rPr>
              <a:t>時代に</a:t>
            </a:r>
            <a:r>
              <a:rPr kumimoji="1" lang="ja-JP" altLang="en-US" b="1" dirty="0" smtClean="0">
                <a:solidFill>
                  <a:srgbClr val="FF0000"/>
                </a:solidFill>
              </a:rPr>
              <a:t>ふさわしい第三の火は、自然エネルギー</a:t>
            </a:r>
            <a:endParaRPr lang="en-US" altLang="ja-JP" b="1" dirty="0">
              <a:solidFill>
                <a:srgbClr val="FF0000"/>
              </a:solidFill>
            </a:endParaRPr>
          </a:p>
          <a:p>
            <a:r>
              <a:rPr kumimoji="1" lang="ja-JP" altLang="en-US" b="1" dirty="0" smtClean="0"/>
              <a:t>スマートグリッドシステム（制御技術）と自然エネルギーによる発電（太陽光、風力、水力）の結合</a:t>
            </a:r>
            <a:endParaRPr kumimoji="1" lang="ja-JP" altLang="en-US" b="1" dirty="0"/>
          </a:p>
        </p:txBody>
      </p:sp>
    </p:spTree>
    <p:extLst>
      <p:ext uri="{BB962C8B-B14F-4D97-AF65-F5344CB8AC3E}">
        <p14:creationId xmlns:p14="http://schemas.microsoft.com/office/powerpoint/2010/main" val="20941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lumMod val="95000"/>
            </a:schemeClr>
          </a:solidFill>
        </p:spPr>
        <p:txBody>
          <a:bodyPr>
            <a:normAutofit/>
          </a:bodyPr>
          <a:lstStyle/>
          <a:p>
            <a:r>
              <a:rPr kumimoji="1" lang="ja-JP" altLang="en-US" dirty="0" smtClean="0"/>
              <a:t>今後のエネルギーをどう考えるか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solidFill>
                  <a:srgbClr val="FF0000"/>
                </a:solidFill>
              </a:rPr>
              <a:t>自然エネルギー</a:t>
            </a:r>
            <a:r>
              <a:rPr kumimoji="1" lang="ja-JP" altLang="en-US" dirty="0" smtClean="0"/>
              <a:t>を基本とする（環境適合性、持続可能性）</a:t>
            </a:r>
            <a:endParaRPr kumimoji="1" lang="en-US" altLang="ja-JP" dirty="0" smtClean="0"/>
          </a:p>
          <a:p>
            <a:r>
              <a:rPr lang="ja-JP" altLang="en-US" dirty="0">
                <a:solidFill>
                  <a:srgbClr val="FF0000"/>
                </a:solidFill>
              </a:rPr>
              <a:t>化石</a:t>
            </a:r>
            <a:r>
              <a:rPr lang="ja-JP" altLang="en-US" dirty="0" smtClean="0">
                <a:solidFill>
                  <a:srgbClr val="FF0000"/>
                </a:solidFill>
              </a:rPr>
              <a:t>燃料</a:t>
            </a:r>
            <a:r>
              <a:rPr lang="ja-JP" altLang="en-US" dirty="0" smtClean="0"/>
              <a:t>（石炭、石油、天然ガス）の利用は、当面、不可欠。産業構造を変えて減らしてゆく・・・中・長期の課題</a:t>
            </a:r>
            <a:endParaRPr kumimoji="1" lang="en-US" altLang="ja-JP" dirty="0" smtClean="0"/>
          </a:p>
          <a:p>
            <a:r>
              <a:rPr lang="ja-JP" altLang="en-US" dirty="0" smtClean="0">
                <a:solidFill>
                  <a:srgbClr val="FF0000"/>
                </a:solidFill>
              </a:rPr>
              <a:t>原子力は、</a:t>
            </a:r>
            <a:r>
              <a:rPr lang="ja-JP" altLang="en-US" u="sng" dirty="0" smtClean="0">
                <a:solidFill>
                  <a:srgbClr val="FF0000"/>
                </a:solidFill>
              </a:rPr>
              <a:t>危険で汚いエネルギー</a:t>
            </a:r>
            <a:r>
              <a:rPr lang="ja-JP" altLang="en-US" dirty="0" smtClean="0"/>
              <a:t>。できるかぎり早く、原発ゼロ社会へ・・・短期の課題</a:t>
            </a:r>
            <a:endParaRPr kumimoji="1" lang="en-US" altLang="ja-JP" dirty="0" smtClean="0"/>
          </a:p>
          <a:p>
            <a:endParaRPr kumimoji="1" lang="ja-JP" altLang="en-US" dirty="0"/>
          </a:p>
        </p:txBody>
      </p:sp>
    </p:spTree>
    <p:extLst>
      <p:ext uri="{BB962C8B-B14F-4D97-AF65-F5344CB8AC3E}">
        <p14:creationId xmlns:p14="http://schemas.microsoft.com/office/powerpoint/2010/main" val="304229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「危険で汚い</a:t>
            </a:r>
            <a:r>
              <a:rPr lang="ja-JP" altLang="en-US" dirty="0"/>
              <a:t>エネルギー</a:t>
            </a:r>
            <a:r>
              <a:rPr kumimoji="1" lang="ja-JP" altLang="en-US" dirty="0" smtClean="0"/>
              <a:t>」の意味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　１．上限</a:t>
            </a:r>
            <a:r>
              <a:rPr lang="ja-JP" altLang="en-US" dirty="0" smtClean="0"/>
              <a:t>を定められない甚大な被害を及ぼす　</a:t>
            </a:r>
            <a:r>
              <a:rPr lang="en-US" altLang="ja-JP" dirty="0" smtClean="0"/>
              <a:t>	</a:t>
            </a:r>
            <a:r>
              <a:rPr lang="ja-JP" altLang="en-US" dirty="0" smtClean="0">
                <a:solidFill>
                  <a:srgbClr val="FF0000"/>
                </a:solidFill>
              </a:rPr>
              <a:t>大事故の危険</a:t>
            </a:r>
            <a:r>
              <a:rPr lang="ja-JP" altLang="en-US" dirty="0" smtClean="0"/>
              <a:t>がある</a:t>
            </a:r>
            <a:endParaRPr lang="en-US" altLang="ja-JP" dirty="0" smtClean="0"/>
          </a:p>
          <a:p>
            <a:pPr marL="0" indent="0">
              <a:buNone/>
            </a:pPr>
            <a:r>
              <a:rPr kumimoji="1" lang="ja-JP" altLang="en-US" dirty="0" smtClean="0"/>
              <a:t>　２．</a:t>
            </a:r>
            <a:r>
              <a:rPr kumimoji="1" lang="ja-JP" altLang="en-US" dirty="0" smtClean="0">
                <a:solidFill>
                  <a:srgbClr val="FF0000"/>
                </a:solidFill>
              </a:rPr>
              <a:t>核廃棄物の処理</a:t>
            </a:r>
            <a:r>
              <a:rPr kumimoji="1" lang="ja-JP" altLang="en-US" dirty="0" smtClean="0"/>
              <a:t>が極めて困難で長期に</a:t>
            </a:r>
            <a:r>
              <a:rPr kumimoji="1" lang="ja-JP" altLang="en-US" dirty="0" err="1" smtClean="0"/>
              <a:t>わ</a:t>
            </a:r>
            <a:r>
              <a:rPr kumimoji="1" lang="en-US" altLang="ja-JP" dirty="0" smtClean="0"/>
              <a:t>	</a:t>
            </a:r>
            <a:r>
              <a:rPr kumimoji="1" lang="ja-JP" altLang="en-US" dirty="0" smtClean="0"/>
              <a:t>たる</a:t>
            </a:r>
            <a:endParaRPr kumimoji="1" lang="en-US" altLang="ja-JP" dirty="0" smtClean="0"/>
          </a:p>
          <a:p>
            <a:pPr marL="0" indent="0">
              <a:buNone/>
            </a:pPr>
            <a:r>
              <a:rPr kumimoji="1" lang="ja-JP" altLang="en-US" dirty="0" smtClean="0"/>
              <a:t>　３．ウラン採鉱から核廃棄物処理までの全産</a:t>
            </a:r>
            <a:r>
              <a:rPr kumimoji="1" lang="en-US" altLang="ja-JP" dirty="0" smtClean="0"/>
              <a:t>	</a:t>
            </a:r>
            <a:r>
              <a:rPr kumimoji="1" lang="ja-JP" altLang="en-US" dirty="0" smtClean="0"/>
              <a:t>業で、作業員や周辺住民の</a:t>
            </a:r>
            <a:r>
              <a:rPr kumimoji="1" lang="ja-JP" altLang="en-US" dirty="0" smtClean="0">
                <a:solidFill>
                  <a:srgbClr val="FF0000"/>
                </a:solidFill>
              </a:rPr>
              <a:t>放射線被ばく</a:t>
            </a:r>
            <a:r>
              <a:rPr kumimoji="1" lang="en-US" altLang="ja-JP" dirty="0" smtClean="0"/>
              <a:t>	</a:t>
            </a:r>
            <a:r>
              <a:rPr kumimoji="1" lang="ja-JP" altLang="en-US" dirty="0" smtClean="0"/>
              <a:t>が避けられない</a:t>
            </a:r>
            <a:endParaRPr kumimoji="1" lang="ja-JP" altLang="en-US" dirty="0"/>
          </a:p>
        </p:txBody>
      </p:sp>
    </p:spTree>
    <p:extLst>
      <p:ext uri="{BB962C8B-B14F-4D97-AF65-F5344CB8AC3E}">
        <p14:creationId xmlns:p14="http://schemas.microsoft.com/office/powerpoint/2010/main" val="288308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a:xfrm>
            <a:off x="251520" y="188640"/>
            <a:ext cx="8640960" cy="1484784"/>
          </a:xfrm>
          <a:solidFill>
            <a:srgbClr val="C3D69B"/>
          </a:solidFill>
        </p:spPr>
        <p:txBody>
          <a:bodyPr>
            <a:normAutofit/>
          </a:bodyPr>
          <a:lstStyle/>
          <a:p>
            <a:pPr eaLnBrk="1" hangingPunct="1"/>
            <a:r>
              <a:rPr lang="ja-JP" altLang="en-US" sz="4800" dirty="0" smtClean="0"/>
              <a:t>　原子力規制はどうあるべきか</a:t>
            </a:r>
          </a:p>
        </p:txBody>
      </p:sp>
      <p:sp>
        <p:nvSpPr>
          <p:cNvPr id="2051" name="テキスト ボックス 2"/>
          <p:cNvSpPr txBox="1">
            <a:spLocks noChangeArrowheads="1"/>
          </p:cNvSpPr>
          <p:nvPr/>
        </p:nvSpPr>
        <p:spPr bwMode="auto">
          <a:xfrm>
            <a:off x="492904" y="1341438"/>
            <a:ext cx="81359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solidFill>
                  <a:srgbClr val="000000"/>
                </a:solidFill>
                <a:latin typeface="ＭＳ Ｐゴシック" charset="-128"/>
              </a:rPr>
              <a:t>　</a:t>
            </a:r>
          </a:p>
          <a:p>
            <a:pPr eaLnBrk="1" hangingPunct="1"/>
            <a:r>
              <a:rPr lang="ja-JP" altLang="en-US" sz="2400" dirty="0">
                <a:solidFill>
                  <a:srgbClr val="000000"/>
                </a:solidFill>
                <a:latin typeface="ＭＳ Ｐゴシック" charset="-128"/>
              </a:rPr>
              <a:t>　</a:t>
            </a:r>
            <a:r>
              <a:rPr lang="ja-JP" altLang="en-US" sz="2800" b="1" dirty="0">
                <a:solidFill>
                  <a:srgbClr val="000000"/>
                </a:solidFill>
                <a:latin typeface="ＭＳ Ｐゴシック" charset="-128"/>
              </a:rPr>
              <a:t>本来は原発を放棄し、「即時原発ゼロ」を実現するのがもっとも安全な選択。</a:t>
            </a:r>
            <a:endParaRPr lang="en-US" altLang="ja-JP" sz="2800" b="1" dirty="0">
              <a:solidFill>
                <a:srgbClr val="000000"/>
              </a:solidFill>
              <a:latin typeface="ＭＳ Ｐゴシック" charset="-128"/>
            </a:endParaRPr>
          </a:p>
          <a:p>
            <a:pPr eaLnBrk="1" hangingPunct="1"/>
            <a:r>
              <a:rPr lang="ja-JP" altLang="en-US" sz="2400" b="1" dirty="0">
                <a:solidFill>
                  <a:srgbClr val="000000"/>
                </a:solidFill>
                <a:latin typeface="ＭＳ Ｐゴシック" charset="-128"/>
              </a:rPr>
              <a:t>　</a:t>
            </a:r>
            <a:r>
              <a:rPr lang="ja-JP" altLang="en-US" sz="2800" b="1" dirty="0">
                <a:solidFill>
                  <a:srgbClr val="000000"/>
                </a:solidFill>
                <a:latin typeface="ＭＳ Ｐゴシック" charset="-128"/>
              </a:rPr>
              <a:t>しかし今は現実に原発が存在し、まだ運転される可能性もあるという中で、原子力</a:t>
            </a:r>
            <a:r>
              <a:rPr lang="ja-JP" altLang="en-US" sz="2800" b="1" dirty="0" smtClean="0">
                <a:solidFill>
                  <a:srgbClr val="000000"/>
                </a:solidFill>
                <a:latin typeface="ＭＳ Ｐゴシック" charset="-128"/>
              </a:rPr>
              <a:t>規制のあり方を考える</a:t>
            </a:r>
            <a:endParaRPr lang="ja-JP" altLang="en-US" sz="2800" b="1" dirty="0">
              <a:solidFill>
                <a:srgbClr val="000000"/>
              </a:solidFill>
              <a:latin typeface="ＭＳ Ｐゴシック" charset="-128"/>
            </a:endParaRPr>
          </a:p>
          <a:p>
            <a:pPr eaLnBrk="1" hangingPunct="1"/>
            <a:endParaRPr lang="en-US" altLang="ja-JP" sz="2400" dirty="0">
              <a:solidFill>
                <a:srgbClr val="FF0000"/>
              </a:solidFill>
              <a:latin typeface="ＭＳ Ｐゴシック" charset="-128"/>
            </a:endParaRPr>
          </a:p>
        </p:txBody>
      </p:sp>
      <p:sp>
        <p:nvSpPr>
          <p:cNvPr id="2052" name="テキスト ボックス 2"/>
          <p:cNvSpPr txBox="1">
            <a:spLocks noChangeArrowheads="1"/>
          </p:cNvSpPr>
          <p:nvPr/>
        </p:nvSpPr>
        <p:spPr bwMode="auto">
          <a:xfrm>
            <a:off x="492904" y="4076700"/>
            <a:ext cx="8326155" cy="1825625"/>
          </a:xfrm>
          <a:prstGeom prst="rect">
            <a:avLst/>
          </a:prstGeom>
          <a:solidFill>
            <a:srgbClr val="FFFF00"/>
          </a:solidFill>
          <a:ln w="25400">
            <a:solidFill>
              <a:schemeClr val="tx1"/>
            </a:solid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solidFill>
                  <a:srgbClr val="000000"/>
                </a:solidFill>
                <a:latin typeface="ＭＳ Ｐゴシック" charset="-128"/>
              </a:rPr>
              <a:t>　</a:t>
            </a:r>
            <a:r>
              <a:rPr lang="ja-JP" altLang="en-US" sz="2800" b="1" dirty="0">
                <a:solidFill>
                  <a:schemeClr val="hlink"/>
                </a:solidFill>
                <a:latin typeface="ＭＳ Ｐゴシック" charset="-128"/>
              </a:rPr>
              <a:t>＜基本的考え方＞</a:t>
            </a:r>
          </a:p>
          <a:p>
            <a:pPr eaLnBrk="1" hangingPunct="1"/>
            <a:r>
              <a:rPr lang="ja-JP" sz="2800" b="1" dirty="0">
                <a:solidFill>
                  <a:srgbClr val="FF0000"/>
                </a:solidFill>
                <a:latin typeface="ＭＳ Ｐゴシック" charset="-128"/>
              </a:rPr>
              <a:t>　　　</a:t>
            </a:r>
            <a:r>
              <a:rPr lang="ja-JP" altLang="en-US" sz="2800" b="1" dirty="0">
                <a:solidFill>
                  <a:srgbClr val="FF0000"/>
                </a:solidFill>
                <a:latin typeface="ＭＳ Ｐゴシック" charset="-128"/>
              </a:rPr>
              <a:t>規制基準は、安全性の唯一の判断基準であり、</a:t>
            </a:r>
            <a:br>
              <a:rPr lang="ja-JP" altLang="en-US" sz="2800" b="1" dirty="0">
                <a:solidFill>
                  <a:srgbClr val="FF0000"/>
                </a:solidFill>
                <a:latin typeface="ＭＳ Ｐゴシック" charset="-128"/>
              </a:rPr>
            </a:br>
            <a:r>
              <a:rPr lang="ja-JP" altLang="en-US" sz="2800" b="1" dirty="0">
                <a:solidFill>
                  <a:srgbClr val="FF0000"/>
                </a:solidFill>
                <a:latin typeface="ＭＳ Ｐゴシック" charset="-128"/>
              </a:rPr>
              <a:t>　　その時点で技術的に可能な全ての対策を要求</a:t>
            </a:r>
            <a:br>
              <a:rPr lang="ja-JP" altLang="en-US" sz="2800" b="1" dirty="0">
                <a:solidFill>
                  <a:srgbClr val="FF0000"/>
                </a:solidFill>
                <a:latin typeface="ＭＳ Ｐゴシック" charset="-128"/>
              </a:rPr>
            </a:br>
            <a:r>
              <a:rPr lang="ja-JP" altLang="en-US" sz="2800" b="1" dirty="0">
                <a:solidFill>
                  <a:srgbClr val="FF0000"/>
                </a:solidFill>
                <a:latin typeface="ＭＳ Ｐゴシック" charset="-128"/>
              </a:rPr>
              <a:t>　　すべきで</a:t>
            </a:r>
            <a:r>
              <a:rPr lang="ja-JP" altLang="en-US" sz="2800" b="1" dirty="0" smtClean="0">
                <a:solidFill>
                  <a:srgbClr val="FF0000"/>
                </a:solidFill>
                <a:latin typeface="ＭＳ Ｐゴシック" charset="-128"/>
              </a:rPr>
              <a:t>ある</a:t>
            </a:r>
            <a:endParaRPr lang="en-US" altLang="ja-JP" sz="2800" b="1" dirty="0">
              <a:solidFill>
                <a:srgbClr val="FF0000"/>
              </a:solidFill>
              <a:latin typeface="ＭＳ Ｐゴシック" charset="-128"/>
            </a:endParaRPr>
          </a:p>
        </p:txBody>
      </p:sp>
    </p:spTree>
    <p:extLst>
      <p:ext uri="{BB962C8B-B14F-4D97-AF65-F5344CB8AC3E}">
        <p14:creationId xmlns:p14="http://schemas.microsoft.com/office/powerpoint/2010/main" val="3354275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76200">
            <a:solidFill>
              <a:srgbClr val="FF0000"/>
            </a:solidFill>
          </a:ln>
        </p:spPr>
        <p:txBody>
          <a:bodyPr/>
          <a:lstStyle/>
          <a:p>
            <a:r>
              <a:rPr kumimoji="1" lang="en-US" altLang="ja-JP" dirty="0" smtClean="0"/>
              <a:t>Ⅱ</a:t>
            </a:r>
            <a:r>
              <a:rPr kumimoji="1" lang="ja-JP" altLang="en-US" dirty="0" smtClean="0"/>
              <a:t>　新規制基準の問題点</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立地審査指針が欠落している。（玄海</a:t>
            </a:r>
            <a:r>
              <a:rPr kumimoji="1" lang="en-US" altLang="ja-JP" dirty="0" smtClean="0"/>
              <a:t>3</a:t>
            </a:r>
            <a:r>
              <a:rPr kumimoji="1" lang="ja-JP" altLang="en-US" dirty="0" smtClean="0"/>
              <a:t>号機・</a:t>
            </a:r>
            <a:r>
              <a:rPr kumimoji="1" lang="en-US" altLang="ja-JP" dirty="0" smtClean="0"/>
              <a:t>4</a:t>
            </a:r>
            <a:r>
              <a:rPr kumimoji="1" lang="ja-JP" altLang="en-US" dirty="0" smtClean="0"/>
              <a:t>号機の適合審査申請書にも記載がない）</a:t>
            </a:r>
            <a:endParaRPr kumimoji="1" lang="en-US" altLang="ja-JP" dirty="0" smtClean="0"/>
          </a:p>
          <a:p>
            <a:r>
              <a:rPr lang="ja-JP" altLang="en-US" dirty="0"/>
              <a:t>基準地震動を</a:t>
            </a:r>
            <a:r>
              <a:rPr lang="ja-JP" altLang="en-US" dirty="0" smtClean="0"/>
              <a:t>超える「残余のリスク」を評価に加えるべきである</a:t>
            </a:r>
            <a:endParaRPr lang="en-US" altLang="ja-JP" dirty="0" smtClean="0"/>
          </a:p>
          <a:p>
            <a:r>
              <a:rPr kumimoji="1" lang="ja-JP" altLang="en-US" dirty="0" smtClean="0"/>
              <a:t>福島事故で破綻が明らかになった「設計基準」が見直されていない</a:t>
            </a:r>
            <a:endParaRPr kumimoji="1" lang="en-US" altLang="ja-JP" dirty="0" smtClean="0"/>
          </a:p>
          <a:p>
            <a:r>
              <a:rPr kumimoji="1" lang="ja-JP" altLang="en-US" dirty="0" smtClean="0"/>
              <a:t>過酷</a:t>
            </a:r>
            <a:r>
              <a:rPr kumimoji="1" lang="ja-JP" altLang="en-US" dirty="0"/>
              <a:t>事故</a:t>
            </a:r>
            <a:r>
              <a:rPr kumimoji="1" lang="ja-JP" altLang="en-US" dirty="0" smtClean="0"/>
              <a:t>対策が「つけ焼刃」である</a:t>
            </a:r>
            <a:endParaRPr kumimoji="1" lang="ja-JP" altLang="en-US" dirty="0"/>
          </a:p>
        </p:txBody>
      </p:sp>
    </p:spTree>
    <p:extLst>
      <p:ext uri="{BB962C8B-B14F-4D97-AF65-F5344CB8AC3E}">
        <p14:creationId xmlns:p14="http://schemas.microsoft.com/office/powerpoint/2010/main" val="280920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lang="ja-JP" altLang="en-US" dirty="0" smtClean="0"/>
              <a:t>立地評価が</a:t>
            </a:r>
            <a:r>
              <a:rPr lang="ja-JP" altLang="en-US" dirty="0"/>
              <a:t>欠落している</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rmAutofit/>
          </a:bodyPr>
          <a:lstStyle/>
          <a:p>
            <a:r>
              <a:rPr kumimoji="1" lang="ja-JP" altLang="en-US" dirty="0" smtClean="0"/>
              <a:t>立地評価とは、「重大事故、仮想事故に対して敷地境界の被ばく線量を求め、目安値以下である</a:t>
            </a:r>
            <a:r>
              <a:rPr lang="ja-JP" altLang="en-US" dirty="0"/>
              <a:t>かどうかを評価</a:t>
            </a:r>
            <a:r>
              <a:rPr lang="ja-JP" altLang="en-US" dirty="0" smtClean="0"/>
              <a:t>し、原子炉の位置が公衆から十分に離れているかどうかを判断する」ことである</a:t>
            </a:r>
            <a:endParaRPr lang="en-US" altLang="ja-JP" dirty="0" smtClean="0"/>
          </a:p>
          <a:p>
            <a:r>
              <a:rPr kumimoji="1" lang="ja-JP" altLang="en-US" dirty="0"/>
              <a:t>これまでの安全審査では</a:t>
            </a:r>
            <a:r>
              <a:rPr kumimoji="1" lang="ja-JP" altLang="en-US" dirty="0" smtClean="0"/>
              <a:t>、周辺の住民に放射線被害を与えないための最重要事項だった</a:t>
            </a:r>
            <a:endParaRPr kumimoji="1" lang="en-US" altLang="ja-JP" dirty="0" smtClean="0"/>
          </a:p>
          <a:p>
            <a:r>
              <a:rPr lang="ja-JP" altLang="en-US" dirty="0"/>
              <a:t>しかし</a:t>
            </a:r>
            <a:r>
              <a:rPr lang="ja-JP" altLang="en-US" dirty="0" smtClean="0"/>
              <a:t>、</a:t>
            </a:r>
            <a:r>
              <a:rPr lang="ja-JP" altLang="en-US" dirty="0">
                <a:solidFill>
                  <a:srgbClr val="FF0000"/>
                </a:solidFill>
              </a:rPr>
              <a:t>新規制</a:t>
            </a:r>
            <a:r>
              <a:rPr lang="ja-JP" altLang="en-US" dirty="0" smtClean="0">
                <a:solidFill>
                  <a:srgbClr val="FF0000"/>
                </a:solidFill>
              </a:rPr>
              <a:t>基準は、立地評価に触れていない</a:t>
            </a:r>
            <a:endParaRPr kumimoji="1" lang="ja-JP" altLang="en-US" dirty="0">
              <a:solidFill>
                <a:srgbClr val="FF0000"/>
              </a:solidFill>
            </a:endParaRPr>
          </a:p>
        </p:txBody>
      </p:sp>
    </p:spTree>
    <p:extLst>
      <p:ext uri="{BB962C8B-B14F-4D97-AF65-F5344CB8AC3E}">
        <p14:creationId xmlns:p14="http://schemas.microsoft.com/office/powerpoint/2010/main" val="353550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なぜ立地評価をしないのか？</a:t>
            </a:r>
            <a:endParaRPr kumimoji="1" lang="ja-JP" altLang="en-US" dirty="0"/>
          </a:p>
        </p:txBody>
      </p:sp>
      <p:sp>
        <p:nvSpPr>
          <p:cNvPr id="3" name="コンテンツ プレースホルダー 2"/>
          <p:cNvSpPr>
            <a:spLocks noGrp="1"/>
          </p:cNvSpPr>
          <p:nvPr>
            <p:ph idx="1"/>
          </p:nvPr>
        </p:nvSpPr>
        <p:spPr>
          <a:xfrm>
            <a:off x="107504" y="1600200"/>
            <a:ext cx="9036496" cy="4525963"/>
          </a:xfrm>
        </p:spPr>
        <p:txBody>
          <a:bodyPr>
            <a:noAutofit/>
          </a:bodyPr>
          <a:lstStyle/>
          <a:p>
            <a:r>
              <a:rPr kumimoji="1" lang="ja-JP" altLang="en-US" dirty="0" smtClean="0">
                <a:solidFill>
                  <a:schemeClr val="tx2">
                    <a:lumMod val="60000"/>
                    <a:lumOff val="40000"/>
                  </a:schemeClr>
                </a:solidFill>
              </a:rPr>
              <a:t>規制委員会田中俊一委員長「福島のような放出の状況を仮定すると立地条件に合わなくなってしまう」（</a:t>
            </a:r>
            <a:r>
              <a:rPr kumimoji="1" lang="en-US" altLang="ja-JP" dirty="0" smtClean="0">
                <a:solidFill>
                  <a:schemeClr val="tx2">
                    <a:lumMod val="60000"/>
                    <a:lumOff val="40000"/>
                  </a:schemeClr>
                </a:solidFill>
              </a:rPr>
              <a:t>2012.11.14 </a:t>
            </a:r>
            <a:r>
              <a:rPr kumimoji="1" lang="ja-JP" altLang="en-US" dirty="0" smtClean="0">
                <a:solidFill>
                  <a:schemeClr val="tx2">
                    <a:lumMod val="60000"/>
                    <a:lumOff val="40000"/>
                  </a:schemeClr>
                </a:solidFill>
              </a:rPr>
              <a:t>記者会見）</a:t>
            </a:r>
            <a:endParaRPr kumimoji="1" lang="en-US" altLang="ja-JP" dirty="0" smtClean="0">
              <a:solidFill>
                <a:schemeClr val="tx2">
                  <a:lumMod val="60000"/>
                  <a:lumOff val="40000"/>
                </a:schemeClr>
              </a:solidFill>
            </a:endParaRPr>
          </a:p>
          <a:p>
            <a:r>
              <a:rPr lang="ja-JP" altLang="en-US" dirty="0" smtClean="0"/>
              <a:t>ルールが守れそうもないので、ルールを止めにした、というに等しいご都合主義</a:t>
            </a:r>
            <a:endParaRPr lang="en-US" altLang="ja-JP" dirty="0" smtClean="0"/>
          </a:p>
          <a:p>
            <a:r>
              <a:rPr kumimoji="1" lang="ja-JP" altLang="en-US" dirty="0" smtClean="0"/>
              <a:t>なぜこうなったのか？重大事故の想定が厳しくなったからである。以前は、重大事故でも、格納容器の破損がないとしていた。</a:t>
            </a:r>
            <a:r>
              <a:rPr kumimoji="1" lang="ja-JP" altLang="en-US" dirty="0" smtClean="0">
                <a:solidFill>
                  <a:srgbClr val="FF0000"/>
                </a:solidFill>
              </a:rPr>
              <a:t>新規制基準では、重大事故（過酷事故）は格納容器</a:t>
            </a:r>
            <a:r>
              <a:rPr kumimoji="1" lang="ja-JP" altLang="en-US" dirty="0" smtClean="0">
                <a:solidFill>
                  <a:srgbClr val="FF0000"/>
                </a:solidFill>
              </a:rPr>
              <a:t>破損モードを考慮</a:t>
            </a:r>
            <a:endParaRPr kumimoji="1" lang="ja-JP" altLang="en-US" dirty="0">
              <a:solidFill>
                <a:srgbClr val="FF0000"/>
              </a:solidFill>
            </a:endParaRPr>
          </a:p>
        </p:txBody>
      </p:sp>
    </p:spTree>
    <p:extLst>
      <p:ext uri="{BB962C8B-B14F-4D97-AF65-F5344CB8AC3E}">
        <p14:creationId xmlns:p14="http://schemas.microsoft.com/office/powerpoint/2010/main" val="172189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lang="ja-JP" altLang="en-US" dirty="0"/>
              <a:t>なぜ立地評価をしないのか？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solidFill>
                  <a:schemeClr val="tx2">
                    <a:lumMod val="60000"/>
                    <a:lumOff val="40000"/>
                  </a:schemeClr>
                </a:solidFill>
              </a:rPr>
              <a:t>田中委員長「目安線量という考え方をなくした。（代わりに）フィルタ・ベントにより福島事故の</a:t>
            </a:r>
            <a:r>
              <a:rPr kumimoji="1" lang="en-US" altLang="ja-JP" dirty="0" smtClean="0">
                <a:solidFill>
                  <a:schemeClr val="tx2">
                    <a:lumMod val="60000"/>
                    <a:lumOff val="40000"/>
                  </a:schemeClr>
                </a:solidFill>
              </a:rPr>
              <a:t>100</a:t>
            </a:r>
            <a:r>
              <a:rPr kumimoji="1" lang="ja-JP" altLang="en-US" dirty="0" smtClean="0">
                <a:solidFill>
                  <a:schemeClr val="tx2">
                    <a:lumMod val="60000"/>
                    <a:lumOff val="40000"/>
                  </a:schemeClr>
                </a:solidFill>
              </a:rPr>
              <a:t>分の一以下のセシウム放出量に抑える・・・ので、敷地境界では</a:t>
            </a:r>
            <a:r>
              <a:rPr kumimoji="1" lang="en-US" altLang="ja-JP" dirty="0" smtClean="0">
                <a:solidFill>
                  <a:schemeClr val="tx2">
                    <a:lumMod val="60000"/>
                    <a:lumOff val="40000"/>
                  </a:schemeClr>
                </a:solidFill>
              </a:rPr>
              <a:t>0.01mSv</a:t>
            </a:r>
            <a:r>
              <a:rPr kumimoji="1" lang="ja-JP" altLang="en-US" dirty="0" smtClean="0">
                <a:solidFill>
                  <a:schemeClr val="tx2">
                    <a:lumMod val="60000"/>
                    <a:lumOff val="40000"/>
                  </a:schemeClr>
                </a:solidFill>
              </a:rPr>
              <a:t>に収まる」（</a:t>
            </a:r>
            <a:r>
              <a:rPr kumimoji="1" lang="en-US" altLang="ja-JP" dirty="0" smtClean="0">
                <a:solidFill>
                  <a:schemeClr val="tx2">
                    <a:lumMod val="60000"/>
                    <a:lumOff val="40000"/>
                  </a:schemeClr>
                </a:solidFill>
              </a:rPr>
              <a:t>2013.4.23 </a:t>
            </a:r>
            <a:r>
              <a:rPr kumimoji="1" lang="ja-JP" altLang="en-US" dirty="0" smtClean="0">
                <a:solidFill>
                  <a:schemeClr val="tx2">
                    <a:lumMod val="60000"/>
                    <a:lumOff val="40000"/>
                  </a:schemeClr>
                </a:solidFill>
              </a:rPr>
              <a:t>国会答弁、要約）</a:t>
            </a:r>
            <a:endParaRPr kumimoji="1" lang="en-US" altLang="ja-JP" dirty="0" smtClean="0">
              <a:solidFill>
                <a:schemeClr val="tx2">
                  <a:lumMod val="60000"/>
                  <a:lumOff val="40000"/>
                </a:schemeClr>
              </a:solidFill>
            </a:endParaRPr>
          </a:p>
          <a:p>
            <a:r>
              <a:rPr lang="ja-JP" altLang="en-US" dirty="0" smtClean="0"/>
              <a:t>しかも、希ガスはフィルタでは除去できない。希ガス全量が大気中に出た場合には、目安値</a:t>
            </a:r>
            <a:r>
              <a:rPr lang="en-US" altLang="ja-JP" dirty="0" smtClean="0"/>
              <a:t>100mSv</a:t>
            </a:r>
            <a:r>
              <a:rPr lang="ja-JP" altLang="en-US" dirty="0" smtClean="0"/>
              <a:t>を１－２桁上回る</a:t>
            </a:r>
            <a:endParaRPr lang="en-US" altLang="ja-JP" dirty="0" smtClean="0"/>
          </a:p>
        </p:txBody>
      </p:sp>
    </p:spTree>
    <p:extLst>
      <p:ext uri="{BB962C8B-B14F-4D97-AF65-F5344CB8AC3E}">
        <p14:creationId xmlns:p14="http://schemas.microsoft.com/office/powerpoint/2010/main" val="34920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dirty="0" smtClean="0"/>
              <a:t>まとめ：日本</a:t>
            </a:r>
            <a:r>
              <a:rPr lang="ja-JP" altLang="en-US" dirty="0"/>
              <a:t>の</a:t>
            </a:r>
            <a:r>
              <a:rPr lang="ja-JP" altLang="en-US" dirty="0" smtClean="0"/>
              <a:t>原発は</a:t>
            </a:r>
            <a:r>
              <a:rPr lang="ja-JP" altLang="en-US" dirty="0"/>
              <a:t>立地不適</a:t>
            </a:r>
          </a:p>
        </p:txBody>
      </p:sp>
      <p:sp>
        <p:nvSpPr>
          <p:cNvPr id="3" name="コンテンツ プレースホルダー 2"/>
          <p:cNvSpPr>
            <a:spLocks noGrp="1"/>
          </p:cNvSpPr>
          <p:nvPr>
            <p:ph idx="1"/>
          </p:nvPr>
        </p:nvSpPr>
        <p:spPr>
          <a:xfrm>
            <a:off x="107504" y="1600200"/>
            <a:ext cx="8784976" cy="4525963"/>
          </a:xfrm>
        </p:spPr>
        <p:txBody>
          <a:bodyPr>
            <a:normAutofit/>
          </a:bodyPr>
          <a:lstStyle/>
          <a:p>
            <a:r>
              <a:rPr lang="ja-JP" altLang="en-US" b="1" dirty="0">
                <a:solidFill>
                  <a:srgbClr val="000000"/>
                </a:solidFill>
                <a:latin typeface="ＭＳ Ｐゴシック" charset="-128"/>
              </a:rPr>
              <a:t>立地評価外し＝従来の安全規制の最上位にあった原子</a:t>
            </a:r>
            <a:r>
              <a:rPr lang="ja-JP" altLang="en-US" b="1" dirty="0" smtClean="0">
                <a:solidFill>
                  <a:srgbClr val="000000"/>
                </a:solidFill>
                <a:latin typeface="ＭＳ Ｐゴシック" charset="-128"/>
              </a:rPr>
              <a:t>炉立地</a:t>
            </a:r>
            <a:r>
              <a:rPr lang="ja-JP" altLang="en-US" b="1" dirty="0">
                <a:solidFill>
                  <a:srgbClr val="000000"/>
                </a:solidFill>
                <a:latin typeface="ＭＳ Ｐゴシック" charset="-128"/>
              </a:rPr>
              <a:t>審査指針を適用</a:t>
            </a:r>
            <a:r>
              <a:rPr lang="ja-JP" altLang="en-US" b="1" dirty="0" smtClean="0">
                <a:solidFill>
                  <a:srgbClr val="000000"/>
                </a:solidFill>
                <a:latin typeface="ＭＳ Ｐゴシック" charset="-128"/>
              </a:rPr>
              <a:t>せず</a:t>
            </a:r>
            <a:endParaRPr lang="ja-JP" altLang="en-US" b="1" dirty="0">
              <a:solidFill>
                <a:srgbClr val="000000"/>
              </a:solidFill>
              <a:latin typeface="ＭＳ Ｐゴシック" charset="-128"/>
            </a:endParaRPr>
          </a:p>
          <a:p>
            <a:r>
              <a:rPr lang="ja-JP" altLang="en-US" b="1" dirty="0" smtClean="0">
                <a:solidFill>
                  <a:srgbClr val="000000"/>
                </a:solidFill>
                <a:latin typeface="ＭＳ Ｐゴシック" charset="-128"/>
              </a:rPr>
              <a:t>代りに重大</a:t>
            </a:r>
            <a:r>
              <a:rPr lang="ja-JP" altLang="en-US" b="1" dirty="0">
                <a:solidFill>
                  <a:srgbClr val="000000"/>
                </a:solidFill>
                <a:latin typeface="ＭＳ Ｐゴシック" charset="-128"/>
              </a:rPr>
              <a:t>事故時</a:t>
            </a:r>
            <a:r>
              <a:rPr lang="ja-JP" altLang="en-US" b="1" dirty="0" smtClean="0">
                <a:solidFill>
                  <a:srgbClr val="000000"/>
                </a:solidFill>
                <a:latin typeface="ＭＳ Ｐゴシック" charset="-128"/>
              </a:rPr>
              <a:t>の対策がうまくいったときの放射性</a:t>
            </a:r>
            <a:r>
              <a:rPr lang="ja-JP" altLang="en-US" b="1" dirty="0">
                <a:solidFill>
                  <a:srgbClr val="000000"/>
                </a:solidFill>
                <a:latin typeface="ＭＳ Ｐゴシック" charset="-128"/>
              </a:rPr>
              <a:t>物質</a:t>
            </a:r>
            <a:r>
              <a:rPr lang="ja-JP" altLang="en-US" b="1" dirty="0" smtClean="0">
                <a:solidFill>
                  <a:srgbClr val="000000"/>
                </a:solidFill>
                <a:latin typeface="ＭＳ Ｐゴシック" charset="-128"/>
              </a:rPr>
              <a:t>の放出量で置き換えた。しかも、総放出量</a:t>
            </a:r>
            <a:r>
              <a:rPr lang="ja-JP" altLang="en-US" b="1" dirty="0">
                <a:solidFill>
                  <a:srgbClr val="000000"/>
                </a:solidFill>
                <a:latin typeface="ＭＳ Ｐゴシック" charset="-128"/>
              </a:rPr>
              <a:t>については</a:t>
            </a:r>
            <a:r>
              <a:rPr lang="ja-JP" altLang="en-US" b="1" dirty="0" smtClean="0">
                <a:solidFill>
                  <a:srgbClr val="000000"/>
                </a:solidFill>
                <a:latin typeface="ＭＳ Ｐゴシック" charset="-128"/>
              </a:rPr>
              <a:t>、セシウム</a:t>
            </a:r>
            <a:r>
              <a:rPr lang="en-US" altLang="ja-JP" b="1" dirty="0">
                <a:solidFill>
                  <a:srgbClr val="000000"/>
                </a:solidFill>
                <a:latin typeface="ＭＳ Ｐゴシック" charset="-128"/>
              </a:rPr>
              <a:t>137</a:t>
            </a:r>
            <a:r>
              <a:rPr lang="ja-JP" altLang="en-US" b="1" dirty="0">
                <a:solidFill>
                  <a:srgbClr val="000000"/>
                </a:solidFill>
                <a:latin typeface="ＭＳ Ｐゴシック" charset="-128"/>
              </a:rPr>
              <a:t>の量のみ</a:t>
            </a:r>
            <a:r>
              <a:rPr lang="ja-JP" altLang="en-US" b="1" dirty="0" smtClean="0">
                <a:solidFill>
                  <a:srgbClr val="000000"/>
                </a:solidFill>
                <a:latin typeface="ＭＳ Ｐゴシック" charset="-128"/>
              </a:rPr>
              <a:t>評価</a:t>
            </a:r>
            <a:endParaRPr lang="en-US" altLang="ja-JP" b="1" dirty="0" smtClean="0">
              <a:solidFill>
                <a:srgbClr val="000000"/>
              </a:solidFill>
              <a:latin typeface="ＭＳ Ｐゴシック" charset="-128"/>
            </a:endParaRPr>
          </a:p>
          <a:p>
            <a:r>
              <a:rPr lang="ja-JP" altLang="en-US" b="1" dirty="0" smtClean="0">
                <a:latin typeface="ＭＳ Ｐゴシック" charset="-128"/>
              </a:rPr>
              <a:t>「</a:t>
            </a:r>
            <a:r>
              <a:rPr lang="ja-JP" altLang="en-US" b="1" dirty="0">
                <a:latin typeface="ＭＳ Ｐゴシック" charset="-128"/>
              </a:rPr>
              <a:t>重大事故時に周辺住民に放射線障害を与えない」</a:t>
            </a:r>
            <a:r>
              <a:rPr lang="ja-JP" altLang="en-US" b="1" dirty="0" smtClean="0">
                <a:latin typeface="ＭＳ Ｐゴシック" charset="-128"/>
              </a:rPr>
              <a:t>ことを</a:t>
            </a:r>
            <a:r>
              <a:rPr lang="ja-JP" altLang="en-US" b="1" dirty="0">
                <a:latin typeface="ＭＳ Ｐゴシック" charset="-128"/>
              </a:rPr>
              <a:t>とりやめた。住民の被ばく制限を撤廃する</a:t>
            </a:r>
            <a:r>
              <a:rPr lang="ja-JP" altLang="en-US" b="1" dirty="0" smtClean="0">
                <a:latin typeface="ＭＳ Ｐゴシック" charset="-128"/>
              </a:rPr>
              <a:t>大改悪</a:t>
            </a:r>
            <a:endParaRPr lang="en-US" altLang="ja-JP" b="1" dirty="0" smtClean="0">
              <a:latin typeface="ＭＳ Ｐゴシック" charset="-128"/>
            </a:endParaRPr>
          </a:p>
          <a:p>
            <a:endParaRPr lang="en-US" altLang="ja-JP" b="1" dirty="0" smtClean="0">
              <a:latin typeface="ＭＳ Ｐゴシック" charset="-128"/>
            </a:endParaRPr>
          </a:p>
          <a:p>
            <a:endParaRPr kumimoji="1" lang="ja-JP" altLang="en-US" dirty="0"/>
          </a:p>
        </p:txBody>
      </p:sp>
    </p:spTree>
    <p:extLst>
      <p:ext uri="{BB962C8B-B14F-4D97-AF65-F5344CB8AC3E}">
        <p14:creationId xmlns:p14="http://schemas.microsoft.com/office/powerpoint/2010/main" val="47828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en-US" dirty="0"/>
              <a:t>基準地震動を超える「残余のリスク」を評価に加えるべきである</a:t>
            </a:r>
            <a:endParaRPr lang="en-US" altLang="ja-JP" dirty="0"/>
          </a:p>
        </p:txBody>
      </p:sp>
      <p:sp>
        <p:nvSpPr>
          <p:cNvPr id="3" name="コンテンツ プレースホルダー 2"/>
          <p:cNvSpPr>
            <a:spLocks noGrp="1"/>
          </p:cNvSpPr>
          <p:nvPr>
            <p:ph idx="1"/>
          </p:nvPr>
        </p:nvSpPr>
        <p:spPr/>
        <p:txBody>
          <a:bodyPr>
            <a:normAutofit fontScale="92500" lnSpcReduction="20000"/>
          </a:bodyPr>
          <a:lstStyle/>
          <a:p>
            <a:r>
              <a:rPr lang="ja-JP" altLang="en-US" b="1" dirty="0" smtClean="0">
                <a:solidFill>
                  <a:srgbClr val="000000"/>
                </a:solidFill>
                <a:latin typeface="ＭＳ Ｐゴシック" charset="-128"/>
              </a:rPr>
              <a:t>「策定された地震動を上回る地震動の影響が施設に及ぶことにより、施設に重大な損傷事象が発生すること、あるいはそれらの結果として周辺公衆に対して放射線被ばくによる災害を及ぼすことのリスク」を</a:t>
            </a:r>
            <a:r>
              <a:rPr lang="ja-JP" altLang="en-US" b="1" dirty="0" smtClean="0">
                <a:solidFill>
                  <a:srgbClr val="FF0000"/>
                </a:solidFill>
                <a:latin typeface="ＭＳ Ｐゴシック" charset="-128"/>
              </a:rPr>
              <a:t>「残余のリスク」</a:t>
            </a:r>
            <a:r>
              <a:rPr lang="ja-JP" altLang="en-US" b="1" dirty="0" smtClean="0">
                <a:solidFill>
                  <a:srgbClr val="000000"/>
                </a:solidFill>
                <a:latin typeface="ＭＳ Ｐゴシック" charset="-128"/>
              </a:rPr>
              <a:t>という</a:t>
            </a:r>
            <a:endParaRPr lang="en-US" altLang="ja-JP" b="1" dirty="0" smtClean="0">
              <a:solidFill>
                <a:srgbClr val="000000"/>
              </a:solidFill>
              <a:latin typeface="ＭＳ Ｐゴシック" charset="-128"/>
            </a:endParaRPr>
          </a:p>
          <a:p>
            <a:r>
              <a:rPr lang="ja-JP" altLang="en-US" b="1" dirty="0"/>
              <a:t>地震学は</a:t>
            </a:r>
            <a:r>
              <a:rPr lang="ja-JP" altLang="en-US" b="1" dirty="0" smtClean="0"/>
              <a:t>、「基準地</a:t>
            </a:r>
            <a:r>
              <a:rPr lang="ja-JP" altLang="en-US" b="1" dirty="0"/>
              <a:t>震動・基準津波を超える地震や津波が来ることを否定</a:t>
            </a:r>
            <a:r>
              <a:rPr lang="ja-JP" altLang="en-US" b="1" dirty="0" smtClean="0"/>
              <a:t>できない」こと</a:t>
            </a:r>
            <a:r>
              <a:rPr lang="ja-JP" altLang="en-US" b="1" dirty="0"/>
              <a:t>が</a:t>
            </a:r>
            <a:r>
              <a:rPr lang="ja-JP" altLang="en-US" b="1" dirty="0">
                <a:solidFill>
                  <a:srgbClr val="FF0000"/>
                </a:solidFill>
              </a:rPr>
              <a:t>「改訂耐震設計指針」（</a:t>
            </a:r>
            <a:r>
              <a:rPr lang="en-US" altLang="ja-JP" b="1" dirty="0">
                <a:solidFill>
                  <a:srgbClr val="FF0000"/>
                </a:solidFill>
              </a:rPr>
              <a:t>2006</a:t>
            </a:r>
            <a:r>
              <a:rPr lang="ja-JP" altLang="en-US" b="1" dirty="0">
                <a:solidFill>
                  <a:srgbClr val="FF0000"/>
                </a:solidFill>
              </a:rPr>
              <a:t>年）</a:t>
            </a:r>
            <a:r>
              <a:rPr lang="ja-JP" altLang="en-US" b="1" dirty="0" smtClean="0"/>
              <a:t>で明記された</a:t>
            </a:r>
            <a:endParaRPr lang="en-US" altLang="ja-JP" b="1" dirty="0" smtClean="0"/>
          </a:p>
          <a:p>
            <a:r>
              <a:rPr lang="ja-JP" altLang="ja-JP" b="1" dirty="0"/>
              <a:t>「残余のリスク</a:t>
            </a:r>
            <a:r>
              <a:rPr lang="ja-JP" altLang="ja-JP" b="1" dirty="0" smtClean="0"/>
              <a:t>」</a:t>
            </a:r>
            <a:r>
              <a:rPr lang="ja-JP" altLang="en-US" b="1" dirty="0" smtClean="0"/>
              <a:t>を</a:t>
            </a:r>
            <a:r>
              <a:rPr lang="ja-JP" altLang="ja-JP" b="1" dirty="0" smtClean="0"/>
              <a:t>可能</a:t>
            </a:r>
            <a:r>
              <a:rPr lang="ja-JP" altLang="ja-JP" b="1" dirty="0"/>
              <a:t>な限りを小さくする努力が</a:t>
            </a:r>
            <a:r>
              <a:rPr lang="ja-JP" altLang="ja-JP" b="1" dirty="0" smtClean="0"/>
              <a:t>求められた</a:t>
            </a:r>
            <a:r>
              <a:rPr lang="ja-JP" altLang="en-US" b="1" dirty="0" smtClean="0"/>
              <a:t>が、</a:t>
            </a:r>
            <a:r>
              <a:rPr lang="ja-JP" altLang="en-US" b="1" dirty="0" smtClean="0">
                <a:solidFill>
                  <a:srgbClr val="FF0000"/>
                </a:solidFill>
              </a:rPr>
              <a:t>その</a:t>
            </a:r>
            <a:r>
              <a:rPr lang="ja-JP" altLang="en-US" b="1" dirty="0">
                <a:solidFill>
                  <a:srgbClr val="FF0000"/>
                </a:solidFill>
              </a:rPr>
              <a:t>対策を事業者はサボって</a:t>
            </a:r>
            <a:r>
              <a:rPr lang="ja-JP" altLang="en-US" b="1" dirty="0" smtClean="0">
                <a:solidFill>
                  <a:srgbClr val="FF0000"/>
                </a:solidFill>
              </a:rPr>
              <a:t>きた。新規制基準でも指摘なし</a:t>
            </a:r>
            <a:r>
              <a:rPr lang="ja-JP" altLang="en-US" b="1" dirty="0"/>
              <a:t>　</a:t>
            </a:r>
            <a:endParaRPr lang="en-US" altLang="ja-JP" b="1" dirty="0">
              <a:solidFill>
                <a:srgbClr val="000000"/>
              </a:solidFill>
              <a:latin typeface="ＭＳ Ｐゴシック" charset="-128"/>
            </a:endParaRPr>
          </a:p>
          <a:p>
            <a:endParaRPr kumimoji="1" lang="ja-JP" altLang="en-US" dirty="0"/>
          </a:p>
        </p:txBody>
      </p:sp>
    </p:spTree>
    <p:extLst>
      <p:ext uri="{BB962C8B-B14F-4D97-AF65-F5344CB8AC3E}">
        <p14:creationId xmlns:p14="http://schemas.microsoft.com/office/powerpoint/2010/main" val="301224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話しの順序</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000" dirty="0" smtClean="0"/>
              <a:t>　自己紹介</a:t>
            </a:r>
            <a:endParaRPr kumimoji="1" lang="en-US" altLang="ja-JP" sz="4000" dirty="0" smtClean="0"/>
          </a:p>
          <a:p>
            <a:pPr marL="0" indent="0">
              <a:buNone/>
            </a:pPr>
            <a:r>
              <a:rPr lang="en-US" altLang="ja-JP" sz="4000" dirty="0"/>
              <a:t>Ⅰ</a:t>
            </a:r>
            <a:r>
              <a:rPr lang="ja-JP" altLang="en-US" sz="4000" dirty="0"/>
              <a:t>　原子力発電についての</a:t>
            </a:r>
            <a:r>
              <a:rPr lang="ja-JP" altLang="en-US" sz="4000" dirty="0" smtClean="0"/>
              <a:t>考え方</a:t>
            </a:r>
            <a:endParaRPr lang="en-US" altLang="ja-JP" sz="4000" dirty="0" smtClean="0"/>
          </a:p>
          <a:p>
            <a:pPr marL="0" indent="0">
              <a:buNone/>
            </a:pPr>
            <a:r>
              <a:rPr lang="en-US" altLang="ja-JP" sz="4000" dirty="0" smtClean="0"/>
              <a:t>Ⅱ</a:t>
            </a:r>
            <a:r>
              <a:rPr lang="ja-JP" altLang="en-US" sz="4000" dirty="0"/>
              <a:t>　新規制基準の</a:t>
            </a:r>
            <a:r>
              <a:rPr lang="ja-JP" altLang="en-US" sz="4000" dirty="0" smtClean="0"/>
              <a:t>問題点</a:t>
            </a:r>
            <a:endParaRPr lang="en-US" altLang="ja-JP" sz="4000" dirty="0" smtClean="0"/>
          </a:p>
          <a:p>
            <a:pPr marL="0" indent="0">
              <a:buNone/>
            </a:pPr>
            <a:r>
              <a:rPr lang="en-US" altLang="ja-JP" sz="4000" dirty="0"/>
              <a:t>Ⅲ</a:t>
            </a:r>
            <a:r>
              <a:rPr lang="ja-JP" altLang="en-US" sz="4000" dirty="0"/>
              <a:t>　</a:t>
            </a:r>
            <a:r>
              <a:rPr lang="ja-JP" altLang="en-US" sz="4000" dirty="0" smtClean="0"/>
              <a:t>玄海３・４号機</a:t>
            </a:r>
            <a:r>
              <a:rPr lang="ja-JP" altLang="en-US" sz="4000" dirty="0"/>
              <a:t>適合</a:t>
            </a:r>
            <a:r>
              <a:rPr lang="ja-JP" altLang="en-US" sz="4000" dirty="0" smtClean="0"/>
              <a:t>審査の問題点</a:t>
            </a:r>
            <a:endParaRPr lang="en-US" altLang="ja-JP" sz="4000" dirty="0" smtClean="0"/>
          </a:p>
          <a:p>
            <a:pPr marL="0" indent="0">
              <a:buNone/>
            </a:pPr>
            <a:r>
              <a:rPr lang="en-US" altLang="ja-JP" sz="4000" dirty="0" smtClean="0"/>
              <a:t>Ⅳ</a:t>
            </a:r>
            <a:r>
              <a:rPr lang="ja-JP" altLang="en-US" sz="4000" dirty="0"/>
              <a:t>　現状での再稼働は暴挙</a:t>
            </a:r>
            <a:endParaRPr kumimoji="1" lang="en-US" altLang="ja-JP" sz="4000" dirty="0" smtClean="0"/>
          </a:p>
          <a:p>
            <a:endParaRPr kumimoji="1" lang="ja-JP" altLang="en-US" sz="4000" dirty="0"/>
          </a:p>
        </p:txBody>
      </p:sp>
    </p:spTree>
    <p:extLst>
      <p:ext uri="{BB962C8B-B14F-4D97-AF65-F5344CB8AC3E}">
        <p14:creationId xmlns:p14="http://schemas.microsoft.com/office/powerpoint/2010/main" val="336389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en-US" dirty="0"/>
              <a:t>福島事故で破綻が明らかになった「設計基準」が見直されて</a:t>
            </a:r>
            <a:r>
              <a:rPr lang="ja-JP" altLang="en-US" dirty="0" smtClean="0"/>
              <a:t>いない</a:t>
            </a:r>
            <a:endParaRPr kumimoji="1" lang="ja-JP" altLang="en-US" dirty="0"/>
          </a:p>
        </p:txBody>
      </p:sp>
      <p:sp>
        <p:nvSpPr>
          <p:cNvPr id="3" name="コンテンツ プレースホルダー 2"/>
          <p:cNvSpPr>
            <a:spLocks noGrp="1"/>
          </p:cNvSpPr>
          <p:nvPr>
            <p:ph idx="1"/>
          </p:nvPr>
        </p:nvSpPr>
        <p:spPr>
          <a:xfrm>
            <a:off x="467544" y="1628800"/>
            <a:ext cx="8229600" cy="4525963"/>
          </a:xfrm>
        </p:spPr>
        <p:txBody>
          <a:bodyPr>
            <a:normAutofit/>
          </a:bodyPr>
          <a:lstStyle/>
          <a:p>
            <a:pPr marL="0" indent="0">
              <a:buNone/>
            </a:pPr>
            <a:r>
              <a:rPr kumimoji="1" lang="ja-JP" altLang="en-US" u="sng" dirty="0" smtClean="0">
                <a:solidFill>
                  <a:srgbClr val="FF0000"/>
                </a:solidFill>
              </a:rPr>
              <a:t>外部電源の耐震性</a:t>
            </a:r>
            <a:endParaRPr kumimoji="1" lang="en-US" altLang="ja-JP" dirty="0" smtClean="0">
              <a:solidFill>
                <a:srgbClr val="FF0000"/>
              </a:solidFill>
            </a:endParaRPr>
          </a:p>
          <a:p>
            <a:r>
              <a:rPr lang="ja-JP" altLang="en-US" dirty="0" smtClean="0"/>
              <a:t>設計で使う地</a:t>
            </a:r>
            <a:r>
              <a:rPr lang="ja-JP" altLang="en-US" dirty="0"/>
              <a:t>震動</a:t>
            </a:r>
            <a:r>
              <a:rPr lang="ja-JP" altLang="en-US" dirty="0" smtClean="0"/>
              <a:t>で、「外部電源喪失」が生じるのは避けるべきである</a:t>
            </a:r>
            <a:endParaRPr lang="en-US" altLang="ja-JP" dirty="0" smtClean="0"/>
          </a:p>
          <a:p>
            <a:r>
              <a:rPr kumimoji="1" lang="ja-JP" altLang="en-US" dirty="0" smtClean="0"/>
              <a:t>外部電源の耐震性を現状のクラス</a:t>
            </a:r>
            <a:r>
              <a:rPr kumimoji="1" lang="en-US" altLang="ja-JP" dirty="0" smtClean="0"/>
              <a:t>C</a:t>
            </a:r>
            <a:r>
              <a:rPr kumimoji="1" lang="ja-JP" altLang="en-US" dirty="0" smtClean="0"/>
              <a:t>からクラス</a:t>
            </a:r>
            <a:r>
              <a:rPr kumimoji="1" lang="en-US" altLang="ja-JP" dirty="0" smtClean="0"/>
              <a:t>S </a:t>
            </a:r>
            <a:r>
              <a:rPr kumimoji="1" lang="ja-JP" altLang="en-US" dirty="0" smtClean="0"/>
              <a:t>に引き上げるべきである</a:t>
            </a:r>
            <a:endParaRPr kumimoji="1" lang="en-US" altLang="ja-JP" dirty="0" smtClean="0"/>
          </a:p>
          <a:p>
            <a:pPr marL="0" indent="0">
              <a:buNone/>
            </a:pPr>
            <a:r>
              <a:rPr kumimoji="1" lang="ja-JP" altLang="en-US" u="sng" dirty="0" smtClean="0">
                <a:solidFill>
                  <a:srgbClr val="FF0000"/>
                </a:solidFill>
              </a:rPr>
              <a:t>単一故障の仮定</a:t>
            </a:r>
            <a:endParaRPr kumimoji="1" lang="en-US" altLang="ja-JP" u="sng" dirty="0" smtClean="0">
              <a:solidFill>
                <a:srgbClr val="FF0000"/>
              </a:solidFill>
            </a:endParaRPr>
          </a:p>
          <a:p>
            <a:r>
              <a:rPr kumimoji="1" lang="ja-JP" altLang="en-US" dirty="0" smtClean="0"/>
              <a:t>二つ</a:t>
            </a:r>
            <a:r>
              <a:rPr kumimoji="1" lang="ja-JP" altLang="en-US" dirty="0"/>
              <a:t>の機器</a:t>
            </a:r>
            <a:r>
              <a:rPr kumimoji="1" lang="ja-JP" altLang="en-US" dirty="0" smtClean="0"/>
              <a:t>が</a:t>
            </a:r>
            <a:r>
              <a:rPr kumimoji="1" lang="ja-JP" altLang="en-US" dirty="0"/>
              <a:t>同時</a:t>
            </a:r>
            <a:r>
              <a:rPr kumimoji="1" lang="ja-JP" altLang="en-US" dirty="0" smtClean="0"/>
              <a:t>に</a:t>
            </a:r>
            <a:r>
              <a:rPr kumimoji="1" lang="ja-JP" altLang="en-US" dirty="0"/>
              <a:t>故障</a:t>
            </a:r>
            <a:r>
              <a:rPr kumimoji="1" lang="ja-JP" altLang="en-US" dirty="0" smtClean="0"/>
              <a:t>することはないという不合理な「設計基準」が見直されていない</a:t>
            </a:r>
            <a:endParaRPr kumimoji="1" lang="ja-JP" altLang="en-US" dirty="0"/>
          </a:p>
        </p:txBody>
      </p:sp>
    </p:spTree>
    <p:extLst>
      <p:ext uri="{BB962C8B-B14F-4D97-AF65-F5344CB8AC3E}">
        <p14:creationId xmlns:p14="http://schemas.microsoft.com/office/powerpoint/2010/main" val="211505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56984" cy="1143000"/>
          </a:xfrm>
          <a:solidFill>
            <a:schemeClr val="accent5">
              <a:lumMod val="20000"/>
              <a:lumOff val="80000"/>
            </a:schemeClr>
          </a:solidFill>
        </p:spPr>
        <p:txBody>
          <a:bodyPr>
            <a:normAutofit/>
          </a:bodyPr>
          <a:lstStyle/>
          <a:p>
            <a:r>
              <a:rPr lang="ja-JP" altLang="en-US" dirty="0"/>
              <a:t>過酷事故対策</a:t>
            </a:r>
            <a:r>
              <a:rPr lang="ja-JP" altLang="en-US" dirty="0" smtClean="0"/>
              <a:t>が「付け焼刃」</a:t>
            </a:r>
            <a:r>
              <a:rPr lang="ja-JP" altLang="en-US" dirty="0"/>
              <a:t>で</a:t>
            </a:r>
            <a:r>
              <a:rPr lang="ja-JP" altLang="en-US" dirty="0" smtClean="0"/>
              <a:t>ある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b="1" dirty="0" smtClean="0"/>
              <a:t>欧米が法律で対</a:t>
            </a:r>
            <a:r>
              <a:rPr lang="ja-JP" altLang="en-US" b="1" dirty="0"/>
              <a:t>策</a:t>
            </a:r>
            <a:r>
              <a:rPr kumimoji="1" lang="ja-JP" altLang="en-US" b="1" dirty="0" smtClean="0"/>
              <a:t>を定めるなか、日本は事業者の自主性に任せた（原子力安全委員会、</a:t>
            </a:r>
            <a:r>
              <a:rPr kumimoji="1" lang="en-US" altLang="ja-JP" b="1" dirty="0" smtClean="0"/>
              <a:t>1992</a:t>
            </a:r>
            <a:r>
              <a:rPr kumimoji="1" lang="ja-JP" altLang="en-US" b="1" dirty="0" smtClean="0"/>
              <a:t>年）　⇒「確率的に無視できる」として、ほとんど何もしなかった</a:t>
            </a:r>
            <a:endParaRPr kumimoji="1" lang="en-US" altLang="ja-JP" b="1" dirty="0" smtClean="0"/>
          </a:p>
          <a:p>
            <a:r>
              <a:rPr lang="ja-JP" altLang="en-US" b="1" dirty="0" smtClean="0"/>
              <a:t>基本設計に</a:t>
            </a:r>
            <a:r>
              <a:rPr lang="ja-JP" altLang="en-US" b="1" dirty="0"/>
              <a:t>手を</a:t>
            </a:r>
            <a:r>
              <a:rPr lang="ja-JP" altLang="en-US" b="1" dirty="0" smtClean="0"/>
              <a:t>つけず、可搬設備を中心とした応急対策のみ</a:t>
            </a:r>
            <a:endParaRPr lang="en-US" altLang="ja-JP" b="1" dirty="0" smtClean="0"/>
          </a:p>
          <a:p>
            <a:r>
              <a:rPr lang="ja-JP" altLang="en-US" b="1" dirty="0" smtClean="0"/>
              <a:t>しかも、過酷</a:t>
            </a:r>
            <a:r>
              <a:rPr lang="ja-JP" altLang="en-US" b="1" dirty="0"/>
              <a:t>事故対策設備</a:t>
            </a:r>
            <a:r>
              <a:rPr lang="ja-JP" altLang="en-US" b="1" dirty="0" smtClean="0"/>
              <a:t>は、「設計基準」に入らないため、有効性の評価がなされない</a:t>
            </a:r>
            <a:endParaRPr lang="en-US" altLang="ja-JP" b="1" dirty="0" smtClean="0"/>
          </a:p>
          <a:p>
            <a:r>
              <a:rPr kumimoji="1" lang="ja-JP" altLang="en-US" b="1" dirty="0" smtClean="0"/>
              <a:t>対策に時間がかかる設備は、</a:t>
            </a:r>
            <a:r>
              <a:rPr lang="ja-JP" altLang="en-US" b="1" dirty="0"/>
              <a:t>事</a:t>
            </a:r>
            <a:r>
              <a:rPr lang="ja-JP" altLang="en-US" b="1" dirty="0" smtClean="0"/>
              <a:t>業者の意向を汲み、５</a:t>
            </a:r>
            <a:r>
              <a:rPr kumimoji="1" lang="ja-JP" altLang="en-US" b="1" dirty="0" smtClean="0"/>
              <a:t>年猶予を認めた</a:t>
            </a:r>
            <a:endParaRPr kumimoji="1" lang="en-US" altLang="ja-JP" b="1" dirty="0" smtClean="0"/>
          </a:p>
          <a:p>
            <a:r>
              <a:rPr lang="ja-JP" altLang="en-US" b="1" dirty="0"/>
              <a:t>欧米と</a:t>
            </a:r>
            <a:r>
              <a:rPr lang="ja-JP" altLang="en-US" b="1" dirty="0" smtClean="0"/>
              <a:t>は、審査の人員や対策の規模が違う</a:t>
            </a:r>
            <a:endParaRPr kumimoji="1" lang="ja-JP" altLang="en-US" b="1" dirty="0"/>
          </a:p>
        </p:txBody>
      </p:sp>
    </p:spTree>
    <p:extLst>
      <p:ext uri="{BB962C8B-B14F-4D97-AF65-F5344CB8AC3E}">
        <p14:creationId xmlns:p14="http://schemas.microsoft.com/office/powerpoint/2010/main" val="410884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規制基準は安全を保証しない</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rmAutofit lnSpcReduction="10000"/>
          </a:bodyPr>
          <a:lstStyle/>
          <a:p>
            <a:r>
              <a:rPr lang="ja-JP" altLang="en-US" dirty="0" smtClean="0"/>
              <a:t>当初、「新安全基準」と呼んでいたが、「規制基準」に呼称を変えた。規制委員会は、「規制基準を守ってさえいれば安全を保証できるものではない」という認識</a:t>
            </a:r>
            <a:endParaRPr lang="en-US" altLang="ja-JP" dirty="0" smtClean="0"/>
          </a:p>
          <a:p>
            <a:r>
              <a:rPr kumimoji="1" lang="ja-JP" altLang="en-US" dirty="0"/>
              <a:t>安倍</a:t>
            </a:r>
            <a:r>
              <a:rPr kumimoji="1" lang="ja-JP" altLang="en-US" dirty="0" smtClean="0"/>
              <a:t>首相は「規制委員会で安全性が確認された原発は再稼働する」というが、適合審査パス＝安全確認ではない。矛盾している。誰が責任を負うのか</a:t>
            </a:r>
            <a:endParaRPr kumimoji="1" lang="en-US" altLang="ja-JP" dirty="0" smtClean="0"/>
          </a:p>
          <a:p>
            <a:r>
              <a:rPr lang="ja-JP" altLang="en-US" dirty="0"/>
              <a:t>被害を</a:t>
            </a:r>
            <a:r>
              <a:rPr lang="ja-JP" altLang="en-US" dirty="0" smtClean="0"/>
              <a:t>受ける</a:t>
            </a:r>
            <a:r>
              <a:rPr lang="ja-JP" altLang="en-US" dirty="0"/>
              <a:t>リスク</a:t>
            </a:r>
            <a:r>
              <a:rPr lang="ja-JP" altLang="en-US" dirty="0" smtClean="0"/>
              <a:t>を背負った</a:t>
            </a:r>
            <a:r>
              <a:rPr lang="ja-JP" altLang="en-US" dirty="0"/>
              <a:t>住民</a:t>
            </a:r>
            <a:r>
              <a:rPr lang="ja-JP" altLang="en-US" dirty="0" smtClean="0"/>
              <a:t>や</a:t>
            </a:r>
            <a:r>
              <a:rPr lang="ja-JP" altLang="en-US" dirty="0"/>
              <a:t>自治体</a:t>
            </a:r>
            <a:r>
              <a:rPr lang="ja-JP" altLang="en-US" dirty="0" smtClean="0"/>
              <a:t>が、議論を尽くして是非の判断をすべきではないか</a:t>
            </a:r>
            <a:endParaRPr kumimoji="1" lang="ja-JP" altLang="en-US" dirty="0"/>
          </a:p>
        </p:txBody>
      </p:sp>
    </p:spTree>
    <p:extLst>
      <p:ext uri="{BB962C8B-B14F-4D97-AF65-F5344CB8AC3E}">
        <p14:creationId xmlns:p14="http://schemas.microsoft.com/office/powerpoint/2010/main" val="134200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28992" cy="1143000"/>
          </a:xfrm>
          <a:solidFill>
            <a:schemeClr val="accent5">
              <a:lumMod val="20000"/>
              <a:lumOff val="80000"/>
            </a:schemeClr>
          </a:solidFill>
          <a:ln w="57150">
            <a:solidFill>
              <a:srgbClr val="FF0000"/>
            </a:solidFill>
          </a:ln>
        </p:spPr>
        <p:txBody>
          <a:bodyPr>
            <a:normAutofit fontScale="90000"/>
          </a:bodyPr>
          <a:lstStyle/>
          <a:p>
            <a:r>
              <a:rPr kumimoji="1" lang="en-US" altLang="ja-JP" dirty="0" smtClean="0"/>
              <a:t>Ⅲ</a:t>
            </a:r>
            <a:r>
              <a:rPr kumimoji="1" lang="ja-JP" altLang="en-US" dirty="0" smtClean="0"/>
              <a:t>　玄海</a:t>
            </a:r>
            <a:r>
              <a:rPr kumimoji="1" lang="en-US" altLang="ja-JP" dirty="0" smtClean="0"/>
              <a:t>3</a:t>
            </a:r>
            <a:r>
              <a:rPr kumimoji="1" lang="ja-JP" altLang="en-US" dirty="0" smtClean="0"/>
              <a:t>号機・</a:t>
            </a:r>
            <a:r>
              <a:rPr kumimoji="1" lang="en-US" altLang="ja-JP" dirty="0" smtClean="0"/>
              <a:t>4</a:t>
            </a:r>
            <a:r>
              <a:rPr kumimoji="1" lang="ja-JP" altLang="en-US" dirty="0" smtClean="0"/>
              <a:t>号機適合審査の問題点</a:t>
            </a:r>
            <a:endParaRPr kumimoji="1" lang="ja-JP" altLang="en-US" dirty="0"/>
          </a:p>
        </p:txBody>
      </p:sp>
      <p:sp>
        <p:nvSpPr>
          <p:cNvPr id="3" name="コンテンツ プレースホルダー 2"/>
          <p:cNvSpPr>
            <a:spLocks noGrp="1"/>
          </p:cNvSpPr>
          <p:nvPr>
            <p:ph idx="1"/>
          </p:nvPr>
        </p:nvSpPr>
        <p:spPr>
          <a:xfrm>
            <a:off x="179512" y="1600200"/>
            <a:ext cx="8784976" cy="4525963"/>
          </a:xfrm>
        </p:spPr>
        <p:txBody>
          <a:bodyPr>
            <a:normAutofit/>
          </a:bodyPr>
          <a:lstStyle/>
          <a:p>
            <a:r>
              <a:rPr kumimoji="1" lang="ja-JP" altLang="en-US" b="1" dirty="0" smtClean="0"/>
              <a:t>立地の適合性を評価すべきである</a:t>
            </a:r>
            <a:endParaRPr kumimoji="1" lang="en-US" altLang="ja-JP" b="1" dirty="0" smtClean="0"/>
          </a:p>
          <a:p>
            <a:r>
              <a:rPr lang="ja-JP" altLang="en-US" b="1" dirty="0" smtClean="0"/>
              <a:t>地震</a:t>
            </a:r>
            <a:r>
              <a:rPr lang="ja-JP" altLang="en-US" b="1" dirty="0"/>
              <a:t>・</a:t>
            </a:r>
            <a:r>
              <a:rPr lang="ja-JP" altLang="en-US" b="1" dirty="0" smtClean="0"/>
              <a:t>津波</a:t>
            </a:r>
            <a:r>
              <a:rPr lang="ja-JP" altLang="en-US" b="1" dirty="0"/>
              <a:t>へ</a:t>
            </a:r>
            <a:r>
              <a:rPr lang="ja-JP" altLang="en-US" b="1" dirty="0" smtClean="0"/>
              <a:t>の対策は万全ではない</a:t>
            </a:r>
            <a:endParaRPr kumimoji="1" lang="en-US" altLang="ja-JP" b="1" dirty="0" smtClean="0"/>
          </a:p>
          <a:p>
            <a:r>
              <a:rPr kumimoji="1" lang="ja-JP" altLang="en-US" b="1" dirty="0" smtClean="0"/>
              <a:t>原子炉を放置する過酷事故シークエンスは不確実さに満ちている</a:t>
            </a:r>
            <a:endParaRPr kumimoji="1" lang="en-US" altLang="ja-JP" b="1" dirty="0" smtClean="0"/>
          </a:p>
          <a:p>
            <a:r>
              <a:rPr lang="ja-JP" altLang="en-US" b="1" dirty="0" smtClean="0"/>
              <a:t>フィルタ</a:t>
            </a:r>
            <a:r>
              <a:rPr lang="ja-JP" altLang="en-US" b="1" dirty="0"/>
              <a:t>・</a:t>
            </a:r>
            <a:r>
              <a:rPr lang="ja-JP" altLang="en-US" b="1" dirty="0" smtClean="0"/>
              <a:t>ベントや</a:t>
            </a:r>
            <a:r>
              <a:rPr kumimoji="1" lang="ja-JP" altLang="en-US" b="1" dirty="0" smtClean="0"/>
              <a:t>免震棟の設置を猶予すべきでない</a:t>
            </a:r>
            <a:endParaRPr kumimoji="1" lang="en-US" altLang="ja-JP" b="1" dirty="0" smtClean="0"/>
          </a:p>
          <a:p>
            <a:r>
              <a:rPr kumimoji="1" lang="ja-JP" altLang="en-US" b="1" dirty="0" smtClean="0"/>
              <a:t>航空機落下の危険をきちんと評価すべきである</a:t>
            </a:r>
            <a:endParaRPr kumimoji="1" lang="en-US" altLang="ja-JP" b="1" dirty="0" smtClean="0"/>
          </a:p>
          <a:p>
            <a:r>
              <a:rPr lang="ja-JP" altLang="en-US" b="1" dirty="0"/>
              <a:t>防災対策</a:t>
            </a:r>
            <a:r>
              <a:rPr lang="ja-JP" altLang="en-US" b="1" dirty="0" smtClean="0"/>
              <a:t>を万全なものとすべきである</a:t>
            </a:r>
            <a:endParaRPr kumimoji="1" lang="ja-JP" altLang="en-US" b="1" dirty="0"/>
          </a:p>
        </p:txBody>
      </p:sp>
    </p:spTree>
    <p:extLst>
      <p:ext uri="{BB962C8B-B14F-4D97-AF65-F5344CB8AC3E}">
        <p14:creationId xmlns:p14="http://schemas.microsoft.com/office/powerpoint/2010/main" val="374646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en-US" dirty="0"/>
              <a:t>地震・津波への対策は万全では</a:t>
            </a:r>
            <a:r>
              <a:rPr lang="ja-JP" altLang="en-US" dirty="0" smtClean="0"/>
              <a:t>ない</a:t>
            </a:r>
            <a:endParaRPr kumimoji="1" lang="ja-JP" altLang="en-US" dirty="0"/>
          </a:p>
        </p:txBody>
      </p:sp>
      <p:sp>
        <p:nvSpPr>
          <p:cNvPr id="3" name="コンテンツ プレースホルダー 2"/>
          <p:cNvSpPr>
            <a:spLocks noGrp="1"/>
          </p:cNvSpPr>
          <p:nvPr>
            <p:ph idx="1"/>
          </p:nvPr>
        </p:nvSpPr>
        <p:spPr>
          <a:xfrm>
            <a:off x="107504" y="1600200"/>
            <a:ext cx="8928992" cy="4525963"/>
          </a:xfrm>
        </p:spPr>
        <p:txBody>
          <a:bodyPr>
            <a:normAutofit/>
          </a:bodyPr>
          <a:lstStyle/>
          <a:p>
            <a:r>
              <a:rPr kumimoji="1" lang="ja-JP" altLang="en-US" dirty="0" smtClean="0"/>
              <a:t>基準地震動の値を変えていない・・・今のままでよいのか、福島事故の検証が先決</a:t>
            </a:r>
            <a:endParaRPr kumimoji="1" lang="en-US" altLang="ja-JP" dirty="0" smtClean="0"/>
          </a:p>
          <a:p>
            <a:r>
              <a:rPr lang="ja-JP" altLang="en-US" dirty="0"/>
              <a:t>地震・津波</a:t>
            </a:r>
            <a:r>
              <a:rPr lang="ja-JP" altLang="en-US" dirty="0" smtClean="0"/>
              <a:t>評価を見直して、じゅうぶんな余裕をもつ地震対策や防潮堤</a:t>
            </a:r>
            <a:r>
              <a:rPr lang="ja-JP" altLang="en-US" dirty="0"/>
              <a:t>の設置などをおこなうべきである　</a:t>
            </a:r>
            <a:endParaRPr lang="en-US" altLang="ja-JP" dirty="0" smtClean="0"/>
          </a:p>
          <a:p>
            <a:r>
              <a:rPr lang="ja-JP" altLang="en-US" u="sng" dirty="0">
                <a:solidFill>
                  <a:srgbClr val="92D050"/>
                </a:solidFill>
              </a:rPr>
              <a:t>技術的に可能な対策はすべて実施すべきである</a:t>
            </a:r>
            <a:endParaRPr lang="en-US" altLang="ja-JP" u="sng" dirty="0">
              <a:solidFill>
                <a:srgbClr val="92D050"/>
              </a:solidFill>
            </a:endParaRPr>
          </a:p>
          <a:p>
            <a:endParaRPr kumimoji="1" lang="en-US" altLang="ja-JP" dirty="0" smtClean="0"/>
          </a:p>
          <a:p>
            <a:pPr marL="0" indent="0">
              <a:buNone/>
            </a:pPr>
            <a:r>
              <a:rPr kumimoji="1" lang="ja-JP" altLang="en-US" dirty="0" smtClean="0"/>
              <a:t>　</a:t>
            </a:r>
            <a:endParaRPr kumimoji="1" lang="ja-JP" altLang="en-US" dirty="0"/>
          </a:p>
        </p:txBody>
      </p:sp>
    </p:spTree>
    <p:extLst>
      <p:ext uri="{BB962C8B-B14F-4D97-AF65-F5344CB8AC3E}">
        <p14:creationId xmlns:p14="http://schemas.microsoft.com/office/powerpoint/2010/main" val="99785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過酷事故対策は万全か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規制庁は、いくつかの過酷事故シークエンスについて、対策を要求している</a:t>
            </a:r>
            <a:endParaRPr kumimoji="1" lang="en-US" altLang="ja-JP" dirty="0" smtClean="0"/>
          </a:p>
          <a:p>
            <a:r>
              <a:rPr lang="ja-JP" altLang="en-US" dirty="0" smtClean="0"/>
              <a:t>「</a:t>
            </a:r>
            <a:r>
              <a:rPr lang="ja-JP" altLang="en-US" dirty="0" smtClean="0">
                <a:solidFill>
                  <a:srgbClr val="FF0000"/>
                </a:solidFill>
              </a:rPr>
              <a:t>大破断</a:t>
            </a:r>
            <a:r>
              <a:rPr lang="en-US" altLang="ja-JP" dirty="0" smtClean="0">
                <a:solidFill>
                  <a:srgbClr val="FF0000"/>
                </a:solidFill>
              </a:rPr>
              <a:t>LOCA</a:t>
            </a:r>
            <a:r>
              <a:rPr lang="ja-JP" altLang="en-US" dirty="0" smtClean="0">
                <a:solidFill>
                  <a:srgbClr val="FF0000"/>
                </a:solidFill>
              </a:rPr>
              <a:t>＋</a:t>
            </a:r>
            <a:r>
              <a:rPr lang="en-US" altLang="ja-JP" dirty="0" smtClean="0">
                <a:solidFill>
                  <a:srgbClr val="FF0000"/>
                </a:solidFill>
              </a:rPr>
              <a:t>ECCS</a:t>
            </a:r>
            <a:r>
              <a:rPr lang="ja-JP" altLang="en-US" dirty="0" smtClean="0">
                <a:solidFill>
                  <a:srgbClr val="FF0000"/>
                </a:solidFill>
              </a:rPr>
              <a:t>注入失敗＋格納容器スプレイ注入失敗</a:t>
            </a:r>
            <a:r>
              <a:rPr lang="ja-JP" altLang="en-US" dirty="0" smtClean="0"/>
              <a:t>」というケースが、</a:t>
            </a:r>
            <a:r>
              <a:rPr lang="en-US" altLang="ja-JP" dirty="0" smtClean="0"/>
              <a:t>8</a:t>
            </a:r>
            <a:r>
              <a:rPr lang="ja-JP" altLang="en-US" dirty="0" smtClean="0"/>
              <a:t>月</a:t>
            </a:r>
            <a:r>
              <a:rPr lang="en-US" altLang="ja-JP" dirty="0" smtClean="0"/>
              <a:t>15</a:t>
            </a:r>
            <a:r>
              <a:rPr lang="ja-JP" altLang="en-US" dirty="0" smtClean="0"/>
              <a:t>日の審査会合で報告、審議された</a:t>
            </a:r>
            <a:endParaRPr lang="en-US" altLang="ja-JP" dirty="0" smtClean="0"/>
          </a:p>
          <a:p>
            <a:r>
              <a:rPr kumimoji="1" lang="en-US" altLang="ja-JP" dirty="0" smtClean="0"/>
              <a:t>NHK</a:t>
            </a:r>
            <a:r>
              <a:rPr kumimoji="1" lang="ja-JP" altLang="en-US" dirty="0" smtClean="0"/>
              <a:t>福岡放送局</a:t>
            </a:r>
            <a:r>
              <a:rPr lang="ja-JP" altLang="en-US" dirty="0" smtClean="0"/>
              <a:t>が</a:t>
            </a:r>
            <a:r>
              <a:rPr lang="en-US" altLang="ja-JP" dirty="0" smtClean="0"/>
              <a:t>9</a:t>
            </a:r>
            <a:r>
              <a:rPr lang="ja-JP" altLang="en-US" dirty="0" smtClean="0"/>
              <a:t>月</a:t>
            </a:r>
            <a:r>
              <a:rPr lang="en-US" altLang="ja-JP" dirty="0" smtClean="0"/>
              <a:t>20</a:t>
            </a:r>
            <a:r>
              <a:rPr lang="ja-JP" altLang="en-US" dirty="0" smtClean="0"/>
              <a:t>日の番組（特報フロンティア）で取り上げた。短い時間でポイントを的確に押さえた良い番組</a:t>
            </a:r>
            <a:endParaRPr kumimoji="1" lang="ja-JP" altLang="en-US" dirty="0"/>
          </a:p>
        </p:txBody>
      </p:sp>
    </p:spTree>
    <p:extLst>
      <p:ext uri="{BB962C8B-B14F-4D97-AF65-F5344CB8AC3E}">
        <p14:creationId xmlns:p14="http://schemas.microsoft.com/office/powerpoint/2010/main" val="253641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908050"/>
            <a:ext cx="84486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テキスト ボックス 1"/>
          <p:cNvSpPr txBox="1">
            <a:spLocks noChangeArrowheads="1"/>
          </p:cNvSpPr>
          <p:nvPr/>
        </p:nvSpPr>
        <p:spPr bwMode="auto">
          <a:xfrm>
            <a:off x="339725" y="4508500"/>
            <a:ext cx="85534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ja-JP" altLang="en-US" dirty="0"/>
              <a:t>原子力規制</a:t>
            </a:r>
            <a:r>
              <a:rPr lang="ja-JP" altLang="en-US" dirty="0" smtClean="0"/>
              <a:t>委員会 第</a:t>
            </a:r>
            <a:r>
              <a:rPr lang="en-US" altLang="ja-JP" dirty="0" smtClean="0"/>
              <a:t>9</a:t>
            </a:r>
            <a:r>
              <a:rPr lang="ja-JP" altLang="en-US" dirty="0" smtClean="0"/>
              <a:t>回（</a:t>
            </a:r>
            <a:r>
              <a:rPr lang="en-US" altLang="ja-JP" dirty="0" smtClean="0"/>
              <a:t>2013.8.15</a:t>
            </a:r>
            <a:r>
              <a:rPr lang="ja-JP" altLang="en-US" dirty="0" smtClean="0"/>
              <a:t>）審査会合</a:t>
            </a:r>
            <a:endParaRPr lang="en-US" altLang="ja-JP" dirty="0"/>
          </a:p>
          <a:p>
            <a:endParaRPr lang="en-US" altLang="ja-JP" sz="2400" dirty="0"/>
          </a:p>
          <a:p>
            <a:r>
              <a:rPr lang="ja-JP" altLang="en-US" dirty="0" smtClean="0"/>
              <a:t>九州電力 資料</a:t>
            </a:r>
            <a:r>
              <a:rPr lang="en-US" altLang="ja-JP" dirty="0"/>
              <a:t>-</a:t>
            </a:r>
            <a:r>
              <a:rPr lang="en-US" altLang="ja-JP" dirty="0" smtClean="0"/>
              <a:t>13 </a:t>
            </a:r>
            <a:r>
              <a:rPr lang="ja-JP" altLang="en-US" dirty="0" smtClean="0"/>
              <a:t>および 議事録を検討</a:t>
            </a:r>
            <a:endParaRPr lang="ja-JP" altLang="en-US" dirty="0"/>
          </a:p>
        </p:txBody>
      </p:sp>
    </p:spTree>
    <p:extLst>
      <p:ext uri="{BB962C8B-B14F-4D97-AF65-F5344CB8AC3E}">
        <p14:creationId xmlns:p14="http://schemas.microsoft.com/office/powerpoint/2010/main" val="1308748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ja-JP" altLang="ja-JP" smtClean="0"/>
          </a:p>
        </p:txBody>
      </p:sp>
      <p:sp>
        <p:nvSpPr>
          <p:cNvPr id="2051" name="Rectangle 3"/>
          <p:cNvSpPr>
            <a:spLocks noGrp="1" noChangeArrowheads="1"/>
          </p:cNvSpPr>
          <p:nvPr>
            <p:ph type="subTitle" idx="1"/>
          </p:nvPr>
        </p:nvSpPr>
        <p:spPr/>
        <p:txBody>
          <a:bodyPr/>
          <a:lstStyle/>
          <a:p>
            <a:pPr eaLnBrk="1" hangingPunct="1"/>
            <a:endParaRPr lang="ja-JP" altLang="ja-JP" smtClean="0"/>
          </a:p>
        </p:txBody>
      </p:sp>
      <p:graphicFrame>
        <p:nvGraphicFramePr>
          <p:cNvPr id="2052" name="Object 4"/>
          <p:cNvGraphicFramePr>
            <a:graphicFrameLocks noChangeAspect="1"/>
          </p:cNvGraphicFramePr>
          <p:nvPr/>
        </p:nvGraphicFramePr>
        <p:xfrm>
          <a:off x="295275" y="695325"/>
          <a:ext cx="8555038" cy="5467350"/>
        </p:xfrm>
        <a:graphic>
          <a:graphicData uri="http://schemas.openxmlformats.org/presentationml/2006/ole">
            <mc:AlternateContent xmlns:mc="http://schemas.openxmlformats.org/markup-compatibility/2006">
              <mc:Choice xmlns:v="urn:schemas-microsoft-com:vml" Requires="v">
                <p:oleObj spid="_x0000_s1200" name="ビットマップ イメージ" r:id="rId4" imgW="8554644" imgH="5466667" progId="Paint.Picture">
                  <p:embed/>
                </p:oleObj>
              </mc:Choice>
              <mc:Fallback>
                <p:oleObj name="ビットマップ イメージ" r:id="rId4" imgW="8554644" imgH="54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695325"/>
                        <a:ext cx="8555038"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6"/>
          <p:cNvGraphicFramePr>
            <a:graphicFrameLocks noChangeAspect="1"/>
          </p:cNvGraphicFramePr>
          <p:nvPr/>
        </p:nvGraphicFramePr>
        <p:xfrm>
          <a:off x="539750" y="239713"/>
          <a:ext cx="8135938" cy="455612"/>
        </p:xfrm>
        <a:graphic>
          <a:graphicData uri="http://schemas.openxmlformats.org/presentationml/2006/ole">
            <mc:AlternateContent xmlns:mc="http://schemas.openxmlformats.org/markup-compatibility/2006">
              <mc:Choice xmlns:v="urn:schemas-microsoft-com:vml" Requires="v">
                <p:oleObj spid="_x0000_s1201" name="ビットマップ イメージ" r:id="rId6" imgW="9876190" imgH="552527" progId="Paint.Picture">
                  <p:embed/>
                </p:oleObj>
              </mc:Choice>
              <mc:Fallback>
                <p:oleObj name="ビットマップ イメージ" r:id="rId6" imgW="9876190" imgH="55252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239713"/>
                        <a:ext cx="81359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7"/>
          <p:cNvGraphicFramePr>
            <a:graphicFrameLocks noChangeAspect="1"/>
          </p:cNvGraphicFramePr>
          <p:nvPr/>
        </p:nvGraphicFramePr>
        <p:xfrm>
          <a:off x="1116013" y="6142038"/>
          <a:ext cx="6324600" cy="571500"/>
        </p:xfrm>
        <a:graphic>
          <a:graphicData uri="http://schemas.openxmlformats.org/presentationml/2006/ole">
            <mc:AlternateContent xmlns:mc="http://schemas.openxmlformats.org/markup-compatibility/2006">
              <mc:Choice xmlns:v="urn:schemas-microsoft-com:vml" Requires="v">
                <p:oleObj spid="_x0000_s1202" name="ビットマップ イメージ" r:id="rId8" imgW="6323810" imgH="571731" progId="Paint.Picture">
                  <p:embed/>
                </p:oleObj>
              </mc:Choice>
              <mc:Fallback>
                <p:oleObj name="ビットマップ イメージ" r:id="rId8" imgW="6323810" imgH="571731"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6142038"/>
                        <a:ext cx="632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8"/>
          <p:cNvSpPr txBox="1">
            <a:spLocks noChangeArrowheads="1"/>
          </p:cNvSpPr>
          <p:nvPr/>
        </p:nvSpPr>
        <p:spPr bwMode="auto">
          <a:xfrm>
            <a:off x="8172450" y="6381750"/>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a:t>13-2</a:t>
            </a:r>
          </a:p>
        </p:txBody>
      </p:sp>
    </p:spTree>
    <p:extLst>
      <p:ext uri="{BB962C8B-B14F-4D97-AF65-F5344CB8AC3E}">
        <p14:creationId xmlns:p14="http://schemas.microsoft.com/office/powerpoint/2010/main" val="2462744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solidFill>
            <a:schemeClr val="accent5">
              <a:lumMod val="20000"/>
              <a:lumOff val="80000"/>
            </a:schemeClr>
          </a:solidFill>
        </p:spPr>
        <p:txBody>
          <a:bodyPr>
            <a:normAutofit fontScale="90000"/>
          </a:bodyPr>
          <a:lstStyle/>
          <a:p>
            <a:r>
              <a:rPr lang="ja-JP" altLang="en-US" dirty="0"/>
              <a:t>「大破断</a:t>
            </a:r>
            <a:r>
              <a:rPr lang="en-US" altLang="ja-JP" dirty="0"/>
              <a:t>LOCA</a:t>
            </a:r>
            <a:r>
              <a:rPr lang="ja-JP" altLang="en-US" dirty="0"/>
              <a:t>＋</a:t>
            </a:r>
            <a:r>
              <a:rPr lang="en-US" altLang="ja-JP" dirty="0"/>
              <a:t>ECCS</a:t>
            </a:r>
            <a:r>
              <a:rPr lang="ja-JP" altLang="en-US" dirty="0"/>
              <a:t>注入失敗＋格納容器スプレイ注入失敗</a:t>
            </a:r>
            <a:r>
              <a:rPr lang="ja-JP" altLang="en-US" dirty="0" smtClean="0"/>
              <a:t>」とは？</a:t>
            </a:r>
            <a:endParaRPr kumimoji="1" lang="ja-JP" altLang="en-US" dirty="0"/>
          </a:p>
        </p:txBody>
      </p:sp>
      <p:sp>
        <p:nvSpPr>
          <p:cNvPr id="5" name="コンテンツ プレースホルダー 4"/>
          <p:cNvSpPr>
            <a:spLocks noGrp="1"/>
          </p:cNvSpPr>
          <p:nvPr>
            <p:ph idx="1"/>
          </p:nvPr>
        </p:nvSpPr>
        <p:spPr/>
        <p:txBody>
          <a:bodyPr/>
          <a:lstStyle/>
          <a:p>
            <a:r>
              <a:rPr lang="ja-JP" altLang="en-US" dirty="0" smtClean="0">
                <a:solidFill>
                  <a:srgbClr val="FF0000"/>
                </a:solidFill>
              </a:rPr>
              <a:t>配管の大破断</a:t>
            </a:r>
            <a:r>
              <a:rPr lang="ja-JP" altLang="en-US" dirty="0" smtClean="0"/>
              <a:t>が起これば、冷却材</a:t>
            </a:r>
            <a:r>
              <a:rPr lang="ja-JP" altLang="en-US" dirty="0"/>
              <a:t>喪失</a:t>
            </a:r>
            <a:r>
              <a:rPr lang="ja-JP" altLang="en-US" dirty="0" smtClean="0"/>
              <a:t>事故</a:t>
            </a:r>
            <a:r>
              <a:rPr lang="en-US" altLang="ja-JP" dirty="0" smtClean="0"/>
              <a:t>( LOCA, Loss </a:t>
            </a:r>
            <a:r>
              <a:rPr lang="en-US" altLang="ja-JP" dirty="0"/>
              <a:t>of Coolant </a:t>
            </a:r>
            <a:r>
              <a:rPr lang="ja-JP" altLang="en-US" dirty="0"/>
              <a:t> </a:t>
            </a:r>
            <a:r>
              <a:rPr lang="en-US" altLang="ja-JP" dirty="0"/>
              <a:t>Accident) </a:t>
            </a:r>
            <a:r>
              <a:rPr lang="ja-JP" altLang="en-US" dirty="0" smtClean="0"/>
              <a:t>となる</a:t>
            </a:r>
            <a:endParaRPr lang="en-US" altLang="ja-JP" dirty="0" smtClean="0"/>
          </a:p>
          <a:p>
            <a:r>
              <a:rPr lang="ja-JP" altLang="en-US" dirty="0" smtClean="0">
                <a:solidFill>
                  <a:srgbClr val="FF0000"/>
                </a:solidFill>
              </a:rPr>
              <a:t>全交流電源</a:t>
            </a:r>
            <a:r>
              <a:rPr lang="ja-JP" altLang="en-US" dirty="0" smtClean="0"/>
              <a:t>（外部電源と非常用交流発電機）が失われれば、緊急炉心冷却装置（</a:t>
            </a:r>
            <a:r>
              <a:rPr lang="en-US" altLang="ja-JP" dirty="0" smtClean="0"/>
              <a:t>ECCS,  Emergency Core Cooling System</a:t>
            </a:r>
            <a:r>
              <a:rPr lang="ja-JP" altLang="en-US" dirty="0" smtClean="0"/>
              <a:t>）が動かず、格納容器スプレイも働かない</a:t>
            </a:r>
            <a:endParaRPr lang="en-US" altLang="ja-JP" dirty="0" smtClean="0"/>
          </a:p>
          <a:p>
            <a:r>
              <a:rPr lang="ja-JP" altLang="en-US" dirty="0" smtClean="0"/>
              <a:t>この両者が起こった場合を想定している</a:t>
            </a:r>
            <a:endParaRPr lang="en-US" altLang="ja-JP" dirty="0"/>
          </a:p>
          <a:p>
            <a:endParaRPr kumimoji="1" lang="ja-JP" altLang="en-US" dirty="0"/>
          </a:p>
        </p:txBody>
      </p:sp>
    </p:spTree>
    <p:extLst>
      <p:ext uri="{BB962C8B-B14F-4D97-AF65-F5344CB8AC3E}">
        <p14:creationId xmlns:p14="http://schemas.microsoft.com/office/powerpoint/2010/main" val="175723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solidFill>
            <a:schemeClr val="accent5">
              <a:lumMod val="20000"/>
              <a:lumOff val="80000"/>
            </a:schemeClr>
          </a:solidFill>
        </p:spPr>
        <p:txBody>
          <a:bodyPr/>
          <a:lstStyle/>
          <a:p>
            <a:r>
              <a:rPr lang="ja-JP" altLang="en-US" dirty="0"/>
              <a:t>本質的問題点</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炉心溶融を防ぐ手段はない？！</a:t>
            </a:r>
            <a:endParaRPr kumimoji="1" lang="en-US" altLang="ja-JP" dirty="0" smtClean="0"/>
          </a:p>
          <a:p>
            <a:r>
              <a:rPr lang="ja-JP" altLang="en-US" dirty="0">
                <a:solidFill>
                  <a:schemeClr val="tx2">
                    <a:lumMod val="60000"/>
                    <a:lumOff val="40000"/>
                  </a:schemeClr>
                </a:solidFill>
              </a:rPr>
              <a:t>更</a:t>
            </a:r>
            <a:r>
              <a:rPr lang="ja-JP" altLang="en-US" dirty="0" smtClean="0">
                <a:solidFill>
                  <a:schemeClr val="tx2">
                    <a:lumMod val="60000"/>
                    <a:lumOff val="40000"/>
                  </a:schemeClr>
                </a:solidFill>
              </a:rPr>
              <a:t>田規制委員会委員「炉心溶融を判断した後、容器が破損するまでに、何も対策、作業をしないように見える</a:t>
            </a:r>
            <a:r>
              <a:rPr lang="ja-JP" altLang="en-US" dirty="0">
                <a:solidFill>
                  <a:schemeClr val="tx2">
                    <a:lumMod val="60000"/>
                    <a:lumOff val="40000"/>
                  </a:schemeClr>
                </a:solidFill>
              </a:rPr>
              <a:t>・・・</a:t>
            </a:r>
            <a:r>
              <a:rPr lang="ja-JP" altLang="en-US" dirty="0" smtClean="0">
                <a:solidFill>
                  <a:schemeClr val="tx2">
                    <a:lumMod val="60000"/>
                    <a:lumOff val="40000"/>
                  </a:schemeClr>
                </a:solidFill>
              </a:rPr>
              <a:t>」</a:t>
            </a:r>
            <a:endParaRPr lang="en-US" altLang="ja-JP" dirty="0" smtClean="0">
              <a:solidFill>
                <a:schemeClr val="tx2">
                  <a:lumMod val="60000"/>
                  <a:lumOff val="40000"/>
                </a:schemeClr>
              </a:solidFill>
            </a:endParaRPr>
          </a:p>
          <a:p>
            <a:r>
              <a:rPr kumimoji="1" lang="ja-JP" altLang="en-US" dirty="0" smtClean="0">
                <a:solidFill>
                  <a:schemeClr val="tx2">
                    <a:lumMod val="60000"/>
                    <a:lumOff val="40000"/>
                  </a:schemeClr>
                </a:solidFill>
              </a:rPr>
              <a:t>谷本玄海発電所第二所長「この条件で炉心に大量に水を注入できる設備がございません・・・」「この状態で炉心損傷を防止する手段は、現状、ない・・・」（第</a:t>
            </a:r>
            <a:r>
              <a:rPr kumimoji="1" lang="en-US" altLang="ja-JP" dirty="0" smtClean="0">
                <a:solidFill>
                  <a:schemeClr val="tx2">
                    <a:lumMod val="60000"/>
                    <a:lumOff val="40000"/>
                  </a:schemeClr>
                </a:solidFill>
              </a:rPr>
              <a:t>9</a:t>
            </a:r>
            <a:r>
              <a:rPr kumimoji="1" lang="ja-JP" altLang="en-US" dirty="0" smtClean="0">
                <a:solidFill>
                  <a:schemeClr val="tx2">
                    <a:lumMod val="60000"/>
                    <a:lumOff val="40000"/>
                  </a:schemeClr>
                </a:solidFill>
              </a:rPr>
              <a:t>回審査会合議事録）</a:t>
            </a:r>
            <a:endParaRPr kumimoji="1" lang="ja-JP" altLang="en-US" dirty="0">
              <a:solidFill>
                <a:schemeClr val="tx2">
                  <a:lumMod val="60000"/>
                  <a:lumOff val="40000"/>
                </a:schemeClr>
              </a:solidFill>
            </a:endParaRPr>
          </a:p>
        </p:txBody>
      </p:sp>
    </p:spTree>
    <p:extLst>
      <p:ext uri="{BB962C8B-B14F-4D97-AF65-F5344CB8AC3E}">
        <p14:creationId xmlns:p14="http://schemas.microsoft.com/office/powerpoint/2010/main" val="37159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57150">
            <a:solidFill>
              <a:srgbClr val="FF0000"/>
            </a:solidFill>
          </a:ln>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a:xfrm>
            <a:off x="107504" y="1600200"/>
            <a:ext cx="8928992" cy="4525963"/>
          </a:xfrm>
        </p:spPr>
        <p:txBody>
          <a:bodyPr/>
          <a:lstStyle/>
          <a:p>
            <a:r>
              <a:rPr kumimoji="1" lang="ja-JP" altLang="en-US" dirty="0" smtClean="0"/>
              <a:t>専門：金属材料学、鋼の中性子照射脆化</a:t>
            </a:r>
            <a:endParaRPr kumimoji="1" lang="en-US" altLang="ja-JP" dirty="0" smtClean="0"/>
          </a:p>
          <a:p>
            <a:r>
              <a:rPr lang="ja-JP" altLang="en-US" dirty="0"/>
              <a:t>中越沖</a:t>
            </a:r>
            <a:r>
              <a:rPr lang="ja-JP" altLang="en-US" dirty="0" smtClean="0"/>
              <a:t>地震で柏崎刈羽原発が被災（</a:t>
            </a:r>
            <a:r>
              <a:rPr lang="en-US" altLang="ja-JP" dirty="0" smtClean="0"/>
              <a:t>2007</a:t>
            </a:r>
            <a:r>
              <a:rPr lang="ja-JP" altLang="en-US" dirty="0" smtClean="0"/>
              <a:t>年</a:t>
            </a:r>
            <a:r>
              <a:rPr lang="en-US" altLang="ja-JP" dirty="0" smtClean="0"/>
              <a:t>7</a:t>
            </a:r>
            <a:r>
              <a:rPr lang="ja-JP" altLang="en-US" dirty="0" smtClean="0"/>
              <a:t>月）⇒原発大事故への警告と受け止め、「閉鎖を訴える科学者・技術者の会」を結成</a:t>
            </a:r>
            <a:endParaRPr lang="en-US" altLang="ja-JP" dirty="0" smtClean="0"/>
          </a:p>
          <a:p>
            <a:r>
              <a:rPr kumimoji="1" lang="ja-JP" altLang="en-US" dirty="0" smtClean="0"/>
              <a:t>推進</a:t>
            </a:r>
            <a:r>
              <a:rPr kumimoji="1" lang="ja-JP" altLang="en-US" dirty="0"/>
              <a:t>の学者</a:t>
            </a:r>
            <a:r>
              <a:rPr kumimoji="1" lang="ja-JP" altLang="en-US" dirty="0" smtClean="0"/>
              <a:t>は、（大事故に至らなかったこと</a:t>
            </a:r>
            <a:r>
              <a:rPr lang="ja-JP" altLang="en-US" dirty="0"/>
              <a:t>から</a:t>
            </a:r>
            <a:r>
              <a:rPr lang="ja-JP" altLang="en-US" dirty="0" smtClean="0"/>
              <a:t>）、逆</a:t>
            </a:r>
            <a:r>
              <a:rPr lang="ja-JP" altLang="en-US" dirty="0"/>
              <a:t>に、原発</a:t>
            </a:r>
            <a:r>
              <a:rPr kumimoji="1" lang="ja-JP" altLang="en-US" dirty="0" smtClean="0"/>
              <a:t>には安全余裕があるとした</a:t>
            </a:r>
            <a:endParaRPr kumimoji="1" lang="en-US" altLang="ja-JP" dirty="0" smtClean="0"/>
          </a:p>
          <a:p>
            <a:r>
              <a:rPr lang="ja-JP" altLang="en-US" dirty="0" smtClean="0"/>
              <a:t>玄海</a:t>
            </a:r>
            <a:r>
              <a:rPr lang="en-US" altLang="ja-JP" dirty="0" smtClean="0"/>
              <a:t>1</a:t>
            </a:r>
            <a:r>
              <a:rPr lang="ja-JP" altLang="en-US" dirty="0" smtClean="0"/>
              <a:t>号機圧力容器の照射脆化・・・危険性の指摘・警告を</a:t>
            </a:r>
            <a:r>
              <a:rPr lang="en-US" altLang="ja-JP" dirty="0" smtClean="0"/>
              <a:t>2010</a:t>
            </a:r>
            <a:r>
              <a:rPr lang="ja-JP" altLang="en-US" dirty="0" smtClean="0"/>
              <a:t>年</a:t>
            </a:r>
            <a:r>
              <a:rPr lang="en-US" altLang="ja-JP" dirty="0" smtClean="0"/>
              <a:t>11</a:t>
            </a:r>
            <a:r>
              <a:rPr lang="ja-JP" altLang="en-US" dirty="0" smtClean="0"/>
              <a:t>月以降おこなってきた</a:t>
            </a:r>
            <a:endParaRPr kumimoji="1" lang="en-US" altLang="ja-JP" dirty="0" smtClean="0"/>
          </a:p>
        </p:txBody>
      </p:sp>
    </p:spTree>
    <p:extLst>
      <p:ext uri="{BB962C8B-B14F-4D97-AF65-F5344CB8AC3E}">
        <p14:creationId xmlns:p14="http://schemas.microsoft.com/office/powerpoint/2010/main" val="174481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図 1" descr="na16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19063"/>
            <a:ext cx="7681912"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520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1" descr="0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0"/>
            <a:ext cx="530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53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kumimoji="1" lang="ja-JP" altLang="en-US" dirty="0" smtClean="0"/>
              <a:t>作業員は事態を適格に判断できるか</a:t>
            </a:r>
            <a:endParaRPr kumimoji="1" lang="ja-JP" altLang="en-US" dirty="0"/>
          </a:p>
        </p:txBody>
      </p:sp>
      <p:sp>
        <p:nvSpPr>
          <p:cNvPr id="3" name="コンテンツ プレースホルダー 2"/>
          <p:cNvSpPr>
            <a:spLocks noGrp="1"/>
          </p:cNvSpPr>
          <p:nvPr>
            <p:ph idx="1"/>
          </p:nvPr>
        </p:nvSpPr>
        <p:spPr>
          <a:xfrm>
            <a:off x="107504" y="1600200"/>
            <a:ext cx="8856984" cy="4525963"/>
          </a:xfrm>
        </p:spPr>
        <p:txBody>
          <a:bodyPr>
            <a:normAutofit lnSpcReduction="10000"/>
          </a:bodyPr>
          <a:lstStyle/>
          <a:p>
            <a:r>
              <a:rPr lang="ja-JP" altLang="en-US" dirty="0"/>
              <a:t>この</a:t>
            </a:r>
            <a:r>
              <a:rPr lang="ja-JP" altLang="en-US" dirty="0" smtClean="0"/>
              <a:t>事態が起これば、</a:t>
            </a:r>
            <a:r>
              <a:rPr kumimoji="1" lang="ja-JP" altLang="en-US" dirty="0" smtClean="0"/>
              <a:t>炉心にある核燃料の溶融は避けられないと作業員が判断し、格納容器の冷却に作業を集中する</a:t>
            </a:r>
            <a:endParaRPr kumimoji="1" lang="en-US" altLang="ja-JP" dirty="0" smtClean="0"/>
          </a:p>
          <a:p>
            <a:r>
              <a:rPr lang="ja-JP" altLang="en-US" dirty="0" smtClean="0"/>
              <a:t>作業員は事態を正確に認識し、判断</a:t>
            </a:r>
            <a:r>
              <a:rPr lang="ja-JP" altLang="en-US" dirty="0"/>
              <a:t>できる</a:t>
            </a:r>
            <a:r>
              <a:rPr lang="ja-JP" altLang="en-US" dirty="0" smtClean="0"/>
              <a:t>か？</a:t>
            </a:r>
            <a:endParaRPr lang="en-US" altLang="ja-JP" dirty="0" smtClean="0"/>
          </a:p>
          <a:p>
            <a:r>
              <a:rPr kumimoji="1" lang="ja-JP" altLang="en-US" dirty="0" smtClean="0">
                <a:solidFill>
                  <a:schemeClr val="tx2">
                    <a:lumMod val="60000"/>
                    <a:lumOff val="40000"/>
                  </a:schemeClr>
                </a:solidFill>
              </a:rPr>
              <a:t>古作安全審査官「どのタイミングで作業に向かわせることになりますか」</a:t>
            </a:r>
            <a:endParaRPr kumimoji="1" lang="en-US" altLang="ja-JP" dirty="0" smtClean="0">
              <a:solidFill>
                <a:schemeClr val="tx2">
                  <a:lumMod val="60000"/>
                  <a:lumOff val="40000"/>
                </a:schemeClr>
              </a:solidFill>
            </a:endParaRPr>
          </a:p>
          <a:p>
            <a:r>
              <a:rPr lang="ja-JP" altLang="en-US" dirty="0" smtClean="0">
                <a:solidFill>
                  <a:schemeClr val="tx2">
                    <a:lumMod val="60000"/>
                    <a:lumOff val="40000"/>
                  </a:schemeClr>
                </a:solidFill>
              </a:rPr>
              <a:t>谷本玄海発電所第二所長「運転員が</a:t>
            </a:r>
            <a:r>
              <a:rPr lang="en-US" altLang="ja-JP" dirty="0" smtClean="0">
                <a:solidFill>
                  <a:schemeClr val="tx2">
                    <a:lumMod val="60000"/>
                    <a:lumOff val="40000"/>
                  </a:schemeClr>
                </a:solidFill>
              </a:rPr>
              <a:t>10</a:t>
            </a:r>
            <a:r>
              <a:rPr lang="ja-JP" altLang="en-US" dirty="0" smtClean="0">
                <a:solidFill>
                  <a:schemeClr val="tx2">
                    <a:lumMod val="60000"/>
                    <a:lumOff val="40000"/>
                  </a:schemeClr>
                </a:solidFill>
              </a:rPr>
              <a:t>分の余裕の中で判断して、スプレイだという指示をします。」（議事録）</a:t>
            </a:r>
            <a:endParaRPr kumimoji="1" lang="en-US" altLang="ja-JP" dirty="0" smtClean="0">
              <a:solidFill>
                <a:schemeClr val="tx2">
                  <a:lumMod val="60000"/>
                  <a:lumOff val="40000"/>
                </a:schemeClr>
              </a:solidFill>
            </a:endParaRPr>
          </a:p>
          <a:p>
            <a:pPr marL="0" indent="0">
              <a:buNone/>
            </a:pPr>
            <a:endParaRPr kumimoji="1" lang="ja-JP" altLang="en-US" dirty="0"/>
          </a:p>
        </p:txBody>
      </p:sp>
    </p:spTree>
    <p:extLst>
      <p:ext uri="{BB962C8B-B14F-4D97-AF65-F5344CB8AC3E}">
        <p14:creationId xmlns:p14="http://schemas.microsoft.com/office/powerpoint/2010/main" val="4147546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sz="half" idx="1"/>
          </p:nvPr>
        </p:nvGraphicFramePr>
        <p:xfrm>
          <a:off x="457200" y="989013"/>
          <a:ext cx="6851650" cy="5683250"/>
        </p:xfrm>
        <a:graphic>
          <a:graphicData uri="http://schemas.openxmlformats.org/presentationml/2006/ole">
            <mc:AlternateContent xmlns:mc="http://schemas.openxmlformats.org/markup-compatibility/2006">
              <mc:Choice xmlns:v="urn:schemas-microsoft-com:vml" Requires="v">
                <p:oleObj spid="_x0000_s2166" name="ビットマップ イメージ" r:id="rId4" imgW="6144483" imgH="5095238" progId="Paint.Picture">
                  <p:embed/>
                </p:oleObj>
              </mc:Choice>
              <mc:Fallback>
                <p:oleObj name="ビットマップ イメージ" r:id="rId4" imgW="6144483" imgH="50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89013"/>
                        <a:ext cx="6851650"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p:cNvGraphicFramePr>
            <a:graphicFrameLocks noGrp="1" noChangeAspect="1"/>
          </p:cNvGraphicFramePr>
          <p:nvPr>
            <p:ph sz="half" idx="2"/>
          </p:nvPr>
        </p:nvGraphicFramePr>
        <p:xfrm>
          <a:off x="468313" y="315913"/>
          <a:ext cx="8424862" cy="500062"/>
        </p:xfrm>
        <a:graphic>
          <a:graphicData uri="http://schemas.openxmlformats.org/presentationml/2006/ole">
            <mc:AlternateContent xmlns:mc="http://schemas.openxmlformats.org/markup-compatibility/2006">
              <mc:Choice xmlns:v="urn:schemas-microsoft-com:vml" Requires="v">
                <p:oleObj spid="_x0000_s2167" name="ビットマップ イメージ" r:id="rId6" imgW="9809524" imgH="581106" progId="Paint.Picture">
                  <p:embed/>
                </p:oleObj>
              </mc:Choice>
              <mc:Fallback>
                <p:oleObj name="ビットマップ イメージ" r:id="rId6" imgW="9809524" imgH="58110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15913"/>
                        <a:ext cx="842486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10"/>
          <p:cNvSpPr txBox="1">
            <a:spLocks noChangeArrowheads="1"/>
          </p:cNvSpPr>
          <p:nvPr/>
        </p:nvSpPr>
        <p:spPr bwMode="auto">
          <a:xfrm>
            <a:off x="7885113" y="6308725"/>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a:t>13-3</a:t>
            </a:r>
          </a:p>
        </p:txBody>
      </p:sp>
    </p:spTree>
    <p:extLst>
      <p:ext uri="{BB962C8B-B14F-4D97-AF65-F5344CB8AC3E}">
        <p14:creationId xmlns:p14="http://schemas.microsoft.com/office/powerpoint/2010/main" val="336450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solidFill>
            <a:schemeClr val="accent5">
              <a:lumMod val="20000"/>
              <a:lumOff val="80000"/>
            </a:schemeClr>
          </a:solidFill>
        </p:spPr>
        <p:txBody>
          <a:bodyPr>
            <a:normAutofit fontScale="90000"/>
          </a:bodyPr>
          <a:lstStyle/>
          <a:p>
            <a:r>
              <a:rPr lang="ja-JP" altLang="en-US" dirty="0" smtClean="0"/>
              <a:t>熔融燃料・コンクリート反応の危険性</a:t>
            </a:r>
            <a:endParaRPr kumimoji="1" lang="ja-JP" altLang="en-US" dirty="0"/>
          </a:p>
        </p:txBody>
      </p:sp>
      <p:sp>
        <p:nvSpPr>
          <p:cNvPr id="6" name="コンテンツ プレースホルダー 5"/>
          <p:cNvSpPr>
            <a:spLocks noGrp="1"/>
          </p:cNvSpPr>
          <p:nvPr>
            <p:ph idx="1"/>
          </p:nvPr>
        </p:nvSpPr>
        <p:spPr>
          <a:xfrm>
            <a:off x="0" y="1600200"/>
            <a:ext cx="9144000" cy="4525963"/>
          </a:xfrm>
        </p:spPr>
        <p:txBody>
          <a:bodyPr>
            <a:noAutofit/>
          </a:bodyPr>
          <a:lstStyle/>
          <a:p>
            <a:r>
              <a:rPr lang="ja-JP" altLang="en-US" dirty="0"/>
              <a:t>格納容器内へ熔融核</a:t>
            </a:r>
            <a:r>
              <a:rPr lang="ja-JP" altLang="en-US" dirty="0" smtClean="0"/>
              <a:t>燃料が</a:t>
            </a:r>
            <a:r>
              <a:rPr lang="ja-JP" altLang="en-US" dirty="0"/>
              <a:t>落下した場合</a:t>
            </a:r>
            <a:r>
              <a:rPr lang="ja-JP" altLang="en-US" dirty="0" smtClean="0"/>
              <a:t>、</a:t>
            </a:r>
            <a:r>
              <a:rPr lang="en-US" altLang="ja-JP" dirty="0" smtClean="0">
                <a:solidFill>
                  <a:srgbClr val="FF0000"/>
                </a:solidFill>
              </a:rPr>
              <a:t>MCCI</a:t>
            </a:r>
            <a:r>
              <a:rPr lang="ja-JP" altLang="en-US" dirty="0" smtClean="0">
                <a:solidFill>
                  <a:srgbClr val="FF0000"/>
                </a:solidFill>
              </a:rPr>
              <a:t>（熔融燃料</a:t>
            </a:r>
            <a:r>
              <a:rPr lang="ja-JP" altLang="en-US" dirty="0">
                <a:solidFill>
                  <a:srgbClr val="FF0000"/>
                </a:solidFill>
              </a:rPr>
              <a:t>と</a:t>
            </a:r>
            <a:r>
              <a:rPr lang="ja-JP" altLang="en-US" dirty="0" smtClean="0">
                <a:solidFill>
                  <a:srgbClr val="FF0000"/>
                </a:solidFill>
              </a:rPr>
              <a:t>コンクリートの反応）</a:t>
            </a:r>
            <a:r>
              <a:rPr lang="ja-JP" altLang="en-US" dirty="0" smtClean="0"/>
              <a:t>を引き起こす</a:t>
            </a:r>
            <a:endParaRPr lang="en-US" altLang="ja-JP" dirty="0" smtClean="0"/>
          </a:p>
          <a:p>
            <a:r>
              <a:rPr lang="ja-JP" altLang="en-US" dirty="0" smtClean="0"/>
              <a:t>床</a:t>
            </a:r>
            <a:r>
              <a:rPr lang="ja-JP" altLang="en-US" dirty="0"/>
              <a:t>のコンクリートを侵食</a:t>
            </a:r>
            <a:r>
              <a:rPr lang="ja-JP" altLang="en-US" dirty="0" smtClean="0"/>
              <a:t>し破壊して、ベースマットを突き破る</a:t>
            </a:r>
            <a:r>
              <a:rPr lang="ja-JP" altLang="en-US" dirty="0"/>
              <a:t>おそれがある・・・チャイナ・</a:t>
            </a:r>
            <a:r>
              <a:rPr lang="ja-JP" altLang="en-US" dirty="0" smtClean="0"/>
              <a:t>シンドローム</a:t>
            </a:r>
            <a:endParaRPr lang="en-US" altLang="ja-JP" dirty="0" smtClean="0"/>
          </a:p>
          <a:p>
            <a:r>
              <a:rPr lang="ja-JP" altLang="en-US" dirty="0" smtClean="0"/>
              <a:t>一酸化炭素</a:t>
            </a:r>
            <a:r>
              <a:rPr lang="ja-JP" altLang="en-US" dirty="0"/>
              <a:t>や水素を発生させ、爆発に危険を伴う</a:t>
            </a:r>
            <a:endParaRPr lang="en-US" altLang="ja-JP" dirty="0"/>
          </a:p>
          <a:p>
            <a:r>
              <a:rPr lang="ja-JP" altLang="en-US" dirty="0" smtClean="0"/>
              <a:t>九州電力は、格納容器スプレイで水を張り、防げるというが、その</a:t>
            </a:r>
            <a:r>
              <a:rPr lang="ja-JP" altLang="en-US" dirty="0"/>
              <a:t>対策は十分</a:t>
            </a:r>
            <a:r>
              <a:rPr lang="ja-JP" altLang="en-US" dirty="0" smtClean="0"/>
              <a:t>か？</a:t>
            </a:r>
            <a:endParaRPr kumimoji="1" lang="ja-JP" altLang="en-US" dirty="0"/>
          </a:p>
        </p:txBody>
      </p:sp>
    </p:spTree>
    <p:extLst>
      <p:ext uri="{BB962C8B-B14F-4D97-AF65-F5344CB8AC3E}">
        <p14:creationId xmlns:p14="http://schemas.microsoft.com/office/powerpoint/2010/main" val="2859142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ja-JP" altLang="ja-JP"/>
          </a:p>
        </p:txBody>
      </p:sp>
      <p:sp>
        <p:nvSpPr>
          <p:cNvPr id="2051" name="Rectangle 3"/>
          <p:cNvSpPr>
            <a:spLocks noGrp="1" noChangeArrowheads="1"/>
          </p:cNvSpPr>
          <p:nvPr>
            <p:ph type="subTitle" idx="1"/>
          </p:nvPr>
        </p:nvSpPr>
        <p:spPr/>
        <p:txBody>
          <a:bodyPr/>
          <a:lstStyle/>
          <a:p>
            <a:endParaRPr lang="ja-JP" altLang="ja-JP"/>
          </a:p>
        </p:txBody>
      </p:sp>
      <p:graphicFrame>
        <p:nvGraphicFramePr>
          <p:cNvPr id="2052" name="Object 4"/>
          <p:cNvGraphicFramePr>
            <a:graphicFrameLocks noChangeAspect="1"/>
          </p:cNvGraphicFramePr>
          <p:nvPr>
            <p:extLst>
              <p:ext uri="{D42A27DB-BD31-4B8C-83A1-F6EECF244321}">
                <p14:modId xmlns:p14="http://schemas.microsoft.com/office/powerpoint/2010/main" val="4197162014"/>
              </p:ext>
            </p:extLst>
          </p:nvPr>
        </p:nvGraphicFramePr>
        <p:xfrm>
          <a:off x="26988" y="404813"/>
          <a:ext cx="9117012" cy="6296025"/>
        </p:xfrm>
        <a:graphic>
          <a:graphicData uri="http://schemas.openxmlformats.org/presentationml/2006/ole">
            <mc:AlternateContent xmlns:mc="http://schemas.openxmlformats.org/markup-compatibility/2006">
              <mc:Choice xmlns:v="urn:schemas-microsoft-com:vml" Requires="v">
                <p:oleObj spid="_x0000_s8230" name="ビットマップ イメージ" r:id="rId4" imgW="9116698" imgH="6295238" progId="Paint.Picture">
                  <p:embed/>
                </p:oleObj>
              </mc:Choice>
              <mc:Fallback>
                <p:oleObj name="ビットマップ イメージ" r:id="rId4" imgW="9116698" imgH="62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404813"/>
                        <a:ext cx="9117012"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テキスト ボックス 3"/>
          <p:cNvSpPr txBox="1"/>
          <p:nvPr/>
        </p:nvSpPr>
        <p:spPr>
          <a:xfrm>
            <a:off x="5220072" y="1268761"/>
            <a:ext cx="3555391" cy="1815882"/>
          </a:xfrm>
          <a:prstGeom prst="rect">
            <a:avLst/>
          </a:prstGeom>
          <a:noFill/>
        </p:spPr>
        <p:txBody>
          <a:bodyPr wrap="square" rtlCol="0">
            <a:spAutoFit/>
          </a:bodyPr>
          <a:lstStyle/>
          <a:p>
            <a:r>
              <a:rPr kumimoji="1" lang="ja-JP" altLang="en-US" sz="2800" b="1" dirty="0" smtClean="0">
                <a:solidFill>
                  <a:srgbClr val="FF0000"/>
                </a:solidFill>
              </a:rPr>
              <a:t>注水のタイミングがずれれば、</a:t>
            </a:r>
            <a:r>
              <a:rPr lang="ja-JP" altLang="en-US" sz="2800" b="1" dirty="0" smtClean="0">
                <a:solidFill>
                  <a:srgbClr val="FF0000"/>
                </a:solidFill>
              </a:rPr>
              <a:t>コンクリートとの反応（</a:t>
            </a:r>
            <a:r>
              <a:rPr lang="en-US" altLang="ja-JP" sz="2800" b="1" dirty="0" smtClean="0">
                <a:solidFill>
                  <a:srgbClr val="FF0000"/>
                </a:solidFill>
              </a:rPr>
              <a:t>MCCI</a:t>
            </a:r>
            <a:r>
              <a:rPr lang="ja-JP" altLang="en-US" sz="2800" b="1" dirty="0" smtClean="0">
                <a:solidFill>
                  <a:srgbClr val="FF0000"/>
                </a:solidFill>
              </a:rPr>
              <a:t>）が起こるのでは？</a:t>
            </a:r>
            <a:endParaRPr kumimoji="1" lang="ja-JP" altLang="en-US" sz="2800" b="1" dirty="0">
              <a:solidFill>
                <a:srgbClr val="FF0000"/>
              </a:solidFill>
            </a:endParaRPr>
          </a:p>
        </p:txBody>
      </p:sp>
    </p:spTree>
    <p:extLst>
      <p:ext uri="{BB962C8B-B14F-4D97-AF65-F5344CB8AC3E}">
        <p14:creationId xmlns:p14="http://schemas.microsoft.com/office/powerpoint/2010/main" val="2861487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kumimoji="1" lang="ja-JP" altLang="en-US" dirty="0" smtClean="0"/>
              <a:t>熔融核燃料混合物（コリウム）と</a:t>
            </a:r>
            <a:r>
              <a:rPr kumimoji="1" lang="en-US" altLang="ja-JP" dirty="0" smtClean="0"/>
              <a:t/>
            </a:r>
            <a:br>
              <a:rPr kumimoji="1" lang="en-US" altLang="ja-JP" dirty="0" smtClean="0"/>
            </a:br>
            <a:r>
              <a:rPr kumimoji="1" lang="ja-JP" altLang="en-US" dirty="0" smtClean="0"/>
              <a:t>コンクリートの反応を防げるのか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九州電力の解析</a:t>
            </a:r>
            <a:r>
              <a:rPr lang="ja-JP" altLang="en-US" dirty="0"/>
              <a:t>は</a:t>
            </a:r>
            <a:r>
              <a:rPr lang="ja-JP" altLang="en-US" dirty="0" smtClean="0"/>
              <a:t>、キャビティ（格納容器下部）に水が溜まっていることを前提にしている</a:t>
            </a:r>
            <a:endParaRPr lang="en-US" altLang="ja-JP" dirty="0" smtClean="0"/>
          </a:p>
          <a:p>
            <a:r>
              <a:rPr kumimoji="1" lang="ja-JP" altLang="en-US" dirty="0"/>
              <a:t>運転員</a:t>
            </a:r>
            <a:r>
              <a:rPr kumimoji="1" lang="ja-JP" altLang="en-US" dirty="0" smtClean="0"/>
              <a:t>の炉心溶融という判断が遅れたり、注入ポンプによる繋ぎ込みが手間取り、</a:t>
            </a:r>
            <a:r>
              <a:rPr kumimoji="1" lang="ja-JP" altLang="en-US" dirty="0" smtClean="0">
                <a:solidFill>
                  <a:srgbClr val="FF0000"/>
                </a:solidFill>
              </a:rPr>
              <a:t>スプレイ開始が遅れれば、コンクリートの破壊を防げない危険性がある</a:t>
            </a:r>
            <a:endParaRPr kumimoji="1" lang="ja-JP" altLang="en-US" dirty="0">
              <a:solidFill>
                <a:srgbClr val="FF0000"/>
              </a:solidFill>
            </a:endParaRPr>
          </a:p>
        </p:txBody>
      </p:sp>
    </p:spTree>
    <p:extLst>
      <p:ext uri="{BB962C8B-B14F-4D97-AF65-F5344CB8AC3E}">
        <p14:creationId xmlns:p14="http://schemas.microsoft.com/office/powerpoint/2010/main" val="996811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kumimoji="1" lang="ja-JP" altLang="en-US" dirty="0" smtClean="0"/>
              <a:t>コア・キャッチャーを設置すべきである</a:t>
            </a:r>
            <a:endParaRPr kumimoji="1" lang="ja-JP" altLang="en-US" dirty="0"/>
          </a:p>
        </p:txBody>
      </p:sp>
      <p:sp>
        <p:nvSpPr>
          <p:cNvPr id="3" name="コンテンツ プレースホルダー 2"/>
          <p:cNvSpPr>
            <a:spLocks noGrp="1"/>
          </p:cNvSpPr>
          <p:nvPr>
            <p:ph idx="1"/>
          </p:nvPr>
        </p:nvSpPr>
        <p:spPr>
          <a:xfrm>
            <a:off x="107504" y="1600200"/>
            <a:ext cx="8856984" cy="4525963"/>
          </a:xfrm>
        </p:spPr>
        <p:txBody>
          <a:bodyPr>
            <a:normAutofit/>
          </a:bodyPr>
          <a:lstStyle/>
          <a:p>
            <a:r>
              <a:rPr lang="ja-JP" altLang="en-US" dirty="0" smtClean="0"/>
              <a:t>落下した</a:t>
            </a:r>
            <a:r>
              <a:rPr lang="ja-JP" altLang="en-US" dirty="0"/>
              <a:t>核</a:t>
            </a:r>
            <a:r>
              <a:rPr lang="ja-JP" altLang="en-US" dirty="0" smtClean="0"/>
              <a:t>燃料混合物を、耐火煉瓦でキャッチする「コア・キャッチャー」を設置すべきであ</a:t>
            </a:r>
            <a:r>
              <a:rPr lang="ja-JP" altLang="en-US" dirty="0"/>
              <a:t>る</a:t>
            </a:r>
            <a:endParaRPr lang="en-US" altLang="ja-JP" dirty="0" smtClean="0"/>
          </a:p>
          <a:p>
            <a:r>
              <a:rPr kumimoji="1" lang="ja-JP" altLang="en-US" dirty="0" smtClean="0"/>
              <a:t>コア・コンクリート反応を防ぐ方法は、「水張り」でなく、コア・キャッチャーの設置である</a:t>
            </a:r>
            <a:endParaRPr kumimoji="1" lang="en-US" altLang="ja-JP" dirty="0" smtClean="0"/>
          </a:p>
          <a:p>
            <a:r>
              <a:rPr lang="ja-JP" altLang="en-US" u="sng" dirty="0">
                <a:solidFill>
                  <a:srgbClr val="92D050"/>
                </a:solidFill>
              </a:rPr>
              <a:t>技術的に可能な対策はすべて実施すべきである</a:t>
            </a:r>
            <a:endParaRPr lang="en-US" altLang="ja-JP" u="sng" dirty="0">
              <a:solidFill>
                <a:srgbClr val="92D050"/>
              </a:solidFill>
            </a:endParaRPr>
          </a:p>
          <a:p>
            <a:endParaRPr kumimoji="1" lang="en-US" altLang="ja-JP" dirty="0" smtClean="0"/>
          </a:p>
          <a:p>
            <a:endParaRPr kumimoji="1" lang="ja-JP" altLang="en-US" dirty="0"/>
          </a:p>
        </p:txBody>
      </p:sp>
    </p:spTree>
    <p:extLst>
      <p:ext uri="{BB962C8B-B14F-4D97-AF65-F5344CB8AC3E}">
        <p14:creationId xmlns:p14="http://schemas.microsoft.com/office/powerpoint/2010/main" val="1258370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9003269" cy="1143000"/>
          </a:xfrm>
        </p:spPr>
        <p:txBody>
          <a:bodyPr>
            <a:normAutofit/>
          </a:bodyPr>
          <a:lstStyle/>
          <a:p>
            <a:r>
              <a:rPr lang="ja-JP" altLang="en-US" dirty="0"/>
              <a:t>次</a:t>
            </a:r>
            <a:r>
              <a:rPr lang="ja-JP" altLang="en-US" dirty="0" smtClean="0"/>
              <a:t>の大疑問点：水蒸気</a:t>
            </a:r>
            <a:r>
              <a:rPr kumimoji="1" lang="ja-JP" altLang="en-US" dirty="0" smtClean="0"/>
              <a:t>爆発の危険性</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「水張り」した多量の水がある状態で、数十トンに及ぶ核燃料（</a:t>
            </a:r>
            <a:r>
              <a:rPr kumimoji="1" lang="en-US" altLang="ja-JP" dirty="0" smtClean="0"/>
              <a:t>2800</a:t>
            </a:r>
            <a:r>
              <a:rPr kumimoji="1" lang="ja-JP" altLang="en-US" dirty="0" smtClean="0"/>
              <a:t>℃）が落下すれば、水蒸気爆発の危険性がある</a:t>
            </a:r>
            <a:endParaRPr kumimoji="1" lang="ja-JP" altLang="en-US" dirty="0"/>
          </a:p>
        </p:txBody>
      </p:sp>
    </p:spTree>
    <p:extLst>
      <p:ext uri="{BB962C8B-B14F-4D97-AF65-F5344CB8AC3E}">
        <p14:creationId xmlns:p14="http://schemas.microsoft.com/office/powerpoint/2010/main" val="123060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a:spLocks noGrp="1" noChangeArrowheads="1"/>
          </p:cNvSpPr>
          <p:nvPr>
            <p:ph type="sldNum" sz="quarter" idx="12"/>
          </p:nvPr>
        </p:nvSpPr>
        <p:spPr/>
        <p:txBody>
          <a:bodyPr/>
          <a:lstStyle/>
          <a:p>
            <a:pPr>
              <a:defRPr/>
            </a:pPr>
            <a:fld id="{19274245-EC12-42F8-91BE-41952990ED17}" type="slidenum">
              <a:rPr lang="ja-JP" altLang="en-US"/>
              <a:pPr>
                <a:defRPr/>
              </a:pPr>
              <a:t>39</a:t>
            </a:fld>
            <a:endParaRPr lang="en-US" altLang="ja-JP"/>
          </a:p>
        </p:txBody>
      </p:sp>
      <p:pic>
        <p:nvPicPr>
          <p:cNvPr id="56323" name="図 3" descr="Phreati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01600"/>
            <a:ext cx="417195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図 4" descr="220px-Phreatic_Eruption-numbers.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692525"/>
            <a:ext cx="2794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4"/>
          <p:cNvSpPr txBox="1">
            <a:spLocks noChangeArrowheads="1"/>
          </p:cNvSpPr>
          <p:nvPr/>
        </p:nvSpPr>
        <p:spPr bwMode="auto">
          <a:xfrm>
            <a:off x="6300788" y="692150"/>
            <a:ext cx="27955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2400" b="1">
                <a:solidFill>
                  <a:srgbClr val="FFFF00"/>
                </a:solidFill>
              </a:rPr>
              <a:t>水蒸気爆発</a:t>
            </a:r>
          </a:p>
          <a:p>
            <a:pPr>
              <a:spcBef>
                <a:spcPct val="50000"/>
              </a:spcBef>
            </a:pPr>
            <a:r>
              <a:rPr lang="ja-JP" altLang="en-US" sz="2000" b="1">
                <a:solidFill>
                  <a:srgbClr val="FFFFFF"/>
                </a:solidFill>
              </a:rPr>
              <a:t>火山で溶岩が水に接</a:t>
            </a:r>
          </a:p>
          <a:p>
            <a:pPr>
              <a:spcBef>
                <a:spcPct val="50000"/>
              </a:spcBef>
            </a:pPr>
            <a:r>
              <a:rPr lang="ja-JP" altLang="en-US" sz="2000" b="1">
                <a:solidFill>
                  <a:srgbClr val="FFFFFF"/>
                </a:solidFill>
              </a:rPr>
              <a:t>すると水爆発度起こす。</a:t>
            </a:r>
          </a:p>
        </p:txBody>
      </p:sp>
      <p:sp>
        <p:nvSpPr>
          <p:cNvPr id="56326" name="Text Box 5"/>
          <p:cNvSpPr txBox="1">
            <a:spLocks noChangeArrowheads="1"/>
          </p:cNvSpPr>
          <p:nvPr/>
        </p:nvSpPr>
        <p:spPr bwMode="auto">
          <a:xfrm>
            <a:off x="6372225" y="2708275"/>
            <a:ext cx="2771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2000" b="1">
                <a:solidFill>
                  <a:srgbClr val="FFFFFF"/>
                </a:solidFill>
              </a:rPr>
              <a:t>⇒不確定性が大きい！</a:t>
            </a:r>
          </a:p>
        </p:txBody>
      </p:sp>
      <p:sp>
        <p:nvSpPr>
          <p:cNvPr id="56327" name="Text Box 6"/>
          <p:cNvSpPr txBox="1">
            <a:spLocks noChangeArrowheads="1"/>
          </p:cNvSpPr>
          <p:nvPr/>
        </p:nvSpPr>
        <p:spPr bwMode="auto">
          <a:xfrm>
            <a:off x="250825" y="1412875"/>
            <a:ext cx="1800225" cy="3114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2400" b="1">
                <a:solidFill>
                  <a:srgbClr val="FFFF00"/>
                </a:solidFill>
              </a:rPr>
              <a:t>水蒸気爆発の発生</a:t>
            </a:r>
          </a:p>
          <a:p>
            <a:pPr>
              <a:spcBef>
                <a:spcPct val="50000"/>
              </a:spcBef>
            </a:pPr>
            <a:endParaRPr lang="ja-JP" altLang="en-US" sz="1000" b="1">
              <a:solidFill>
                <a:srgbClr val="FFFF00"/>
              </a:solidFill>
            </a:endParaRPr>
          </a:p>
          <a:p>
            <a:pPr>
              <a:spcBef>
                <a:spcPct val="50000"/>
              </a:spcBef>
            </a:pPr>
            <a:r>
              <a:rPr lang="ja-JP" altLang="en-US" sz="1800" b="1">
                <a:solidFill>
                  <a:srgbClr val="FFFFFF"/>
                </a:solidFill>
              </a:rPr>
              <a:t>高温の溶融物が</a:t>
            </a:r>
          </a:p>
          <a:p>
            <a:pPr>
              <a:spcBef>
                <a:spcPct val="50000"/>
              </a:spcBef>
            </a:pPr>
            <a:r>
              <a:rPr lang="ja-JP" altLang="en-US" sz="1800" b="1">
                <a:solidFill>
                  <a:srgbClr val="FFFFFF"/>
                </a:solidFill>
              </a:rPr>
              <a:t>低温の液体（水）</a:t>
            </a:r>
          </a:p>
          <a:p>
            <a:pPr>
              <a:spcBef>
                <a:spcPct val="50000"/>
              </a:spcBef>
            </a:pPr>
            <a:r>
              <a:rPr lang="ja-JP" altLang="en-US" sz="1800" b="1">
                <a:solidFill>
                  <a:srgbClr val="FFFFFF"/>
                </a:solidFill>
              </a:rPr>
              <a:t>と接触すると大</a:t>
            </a:r>
          </a:p>
          <a:p>
            <a:pPr>
              <a:spcBef>
                <a:spcPct val="50000"/>
              </a:spcBef>
            </a:pPr>
            <a:r>
              <a:rPr lang="ja-JP" altLang="en-US" sz="1800" b="1">
                <a:solidFill>
                  <a:srgbClr val="FFFFFF"/>
                </a:solidFill>
              </a:rPr>
              <a:t>規模な爆発を起</a:t>
            </a:r>
          </a:p>
          <a:p>
            <a:pPr>
              <a:spcBef>
                <a:spcPct val="50000"/>
              </a:spcBef>
            </a:pPr>
            <a:r>
              <a:rPr lang="ja-JP" altLang="en-US" sz="1800" b="1">
                <a:solidFill>
                  <a:srgbClr val="FFFFFF"/>
                </a:solidFill>
              </a:rPr>
              <a:t>こす</a:t>
            </a:r>
          </a:p>
        </p:txBody>
      </p:sp>
      <p:sp>
        <p:nvSpPr>
          <p:cNvPr id="56328" name="Text Box 19"/>
          <p:cNvSpPr txBox="1">
            <a:spLocks noChangeArrowheads="1"/>
          </p:cNvSpPr>
          <p:nvPr/>
        </p:nvSpPr>
        <p:spPr bwMode="auto">
          <a:xfrm>
            <a:off x="881063" y="1130300"/>
            <a:ext cx="180975"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endParaRPr lang="ja-JP" altLang="en-US" sz="1800">
              <a:solidFill>
                <a:srgbClr val="FFFFFF"/>
              </a:solidFill>
            </a:endParaRPr>
          </a:p>
        </p:txBody>
      </p:sp>
    </p:spTree>
    <p:extLst>
      <p:ext uri="{BB962C8B-B14F-4D97-AF65-F5344CB8AC3E}">
        <p14:creationId xmlns:p14="http://schemas.microsoft.com/office/powerpoint/2010/main" val="4172705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意見聴取会委員として</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福島原発事故以降、経済産業省原子力安全・保安院の意見聴取会</a:t>
            </a:r>
            <a:r>
              <a:rPr lang="ja-JP" altLang="en-US" dirty="0" smtClean="0"/>
              <a:t>委員（</a:t>
            </a:r>
            <a:r>
              <a:rPr lang="en-US" altLang="ja-JP" dirty="0" smtClean="0"/>
              <a:t>2011.11-2012.9</a:t>
            </a:r>
            <a:r>
              <a:rPr lang="ja-JP" altLang="en-US" dirty="0" smtClean="0"/>
              <a:t>）</a:t>
            </a:r>
            <a:endParaRPr lang="en-US" altLang="ja-JP" dirty="0" smtClean="0"/>
          </a:p>
          <a:p>
            <a:r>
              <a:rPr lang="ja-JP" altLang="en-US" dirty="0"/>
              <a:t>高経年化意見</a:t>
            </a:r>
            <a:r>
              <a:rPr lang="ja-JP" altLang="en-US" dirty="0" smtClean="0"/>
              <a:t>聴取会・・・玄海</a:t>
            </a:r>
            <a:r>
              <a:rPr lang="en-US" altLang="ja-JP" dirty="0" smtClean="0"/>
              <a:t>1</a:t>
            </a:r>
            <a:r>
              <a:rPr lang="ja-JP" altLang="en-US" dirty="0" smtClean="0"/>
              <a:t>号の照射脆化が主議題の一つ</a:t>
            </a:r>
            <a:endParaRPr lang="en-US" altLang="ja-JP" dirty="0"/>
          </a:p>
          <a:p>
            <a:r>
              <a:rPr lang="ja-JP" altLang="en-US" dirty="0" smtClean="0"/>
              <a:t>ストレステスト</a:t>
            </a:r>
            <a:r>
              <a:rPr lang="ja-JP" altLang="en-US" dirty="0"/>
              <a:t>意見</a:t>
            </a:r>
            <a:r>
              <a:rPr lang="ja-JP" altLang="en-US" dirty="0" smtClean="0"/>
              <a:t>聴取会・・・原発再稼働がテーマ</a:t>
            </a:r>
            <a:endParaRPr lang="en-US" altLang="ja-JP" dirty="0" smtClean="0"/>
          </a:p>
        </p:txBody>
      </p:sp>
    </p:spTree>
    <p:extLst>
      <p:ext uri="{BB962C8B-B14F-4D97-AF65-F5344CB8AC3E}">
        <p14:creationId xmlns:p14="http://schemas.microsoft.com/office/powerpoint/2010/main" val="160325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規制委員会からの疑問</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tx2">
                    <a:lumMod val="60000"/>
                    <a:lumOff val="40000"/>
                  </a:schemeClr>
                </a:solidFill>
              </a:rPr>
              <a:t>更田委員「キャビティに水を張るというのは、</a:t>
            </a:r>
            <a:r>
              <a:rPr kumimoji="1" lang="en-US" altLang="ja-JP" dirty="0" smtClean="0">
                <a:solidFill>
                  <a:schemeClr val="tx2">
                    <a:lumMod val="60000"/>
                    <a:lumOff val="40000"/>
                  </a:schemeClr>
                </a:solidFill>
              </a:rPr>
              <a:t>MCCI</a:t>
            </a:r>
            <a:r>
              <a:rPr kumimoji="1" lang="ja-JP" altLang="en-US" dirty="0" smtClean="0">
                <a:solidFill>
                  <a:schemeClr val="tx2">
                    <a:lumMod val="60000"/>
                    <a:lumOff val="40000"/>
                  </a:schemeClr>
                </a:solidFill>
              </a:rPr>
              <a:t>（コア・コンクリート反応）を防ぐには取りうる戦略だが、・・・</a:t>
            </a:r>
            <a:r>
              <a:rPr kumimoji="1" lang="en-US" altLang="ja-JP" dirty="0" smtClean="0">
                <a:solidFill>
                  <a:schemeClr val="tx2">
                    <a:lumMod val="60000"/>
                    <a:lumOff val="40000"/>
                  </a:schemeClr>
                </a:solidFill>
              </a:rPr>
              <a:t>FCI</a:t>
            </a:r>
            <a:r>
              <a:rPr kumimoji="1" lang="ja-JP" altLang="en-US" dirty="0" smtClean="0">
                <a:solidFill>
                  <a:schemeClr val="tx2">
                    <a:lumMod val="60000"/>
                    <a:lumOff val="40000"/>
                  </a:schemeClr>
                </a:solidFill>
              </a:rPr>
              <a:t>（水蒸気爆発）は起きないという決心がないと、できないですよね」「解析では起きていない。それは</a:t>
            </a:r>
            <a:r>
              <a:rPr kumimoji="1" lang="en-US" altLang="ja-JP" dirty="0" smtClean="0">
                <a:solidFill>
                  <a:schemeClr val="tx2">
                    <a:lumMod val="60000"/>
                    <a:lumOff val="40000"/>
                  </a:schemeClr>
                </a:solidFill>
              </a:rPr>
              <a:t>MAAP</a:t>
            </a:r>
            <a:r>
              <a:rPr kumimoji="1" lang="ja-JP" altLang="en-US" dirty="0" smtClean="0">
                <a:solidFill>
                  <a:schemeClr val="tx2">
                    <a:lumMod val="60000"/>
                    <a:lumOff val="40000"/>
                  </a:schemeClr>
                </a:solidFill>
              </a:rPr>
              <a:t>のモデル次第であって、・・・実態的には、確率のはなしになってしまって・・・」</a:t>
            </a:r>
            <a:r>
              <a:rPr lang="ja-JP" altLang="en-US" dirty="0">
                <a:solidFill>
                  <a:schemeClr val="tx2">
                    <a:lumMod val="60000"/>
                    <a:lumOff val="40000"/>
                  </a:schemeClr>
                </a:solidFill>
              </a:rPr>
              <a:t>（議事録</a:t>
            </a:r>
            <a:r>
              <a:rPr lang="ja-JP" altLang="en-US" dirty="0" smtClean="0">
                <a:solidFill>
                  <a:schemeClr val="tx2">
                    <a:lumMod val="60000"/>
                    <a:lumOff val="40000"/>
                  </a:schemeClr>
                </a:solidFill>
              </a:rPr>
              <a:t>）</a:t>
            </a:r>
            <a:endParaRPr kumimoji="1" lang="en-US" altLang="ja-JP" dirty="0" smtClean="0">
              <a:solidFill>
                <a:schemeClr val="tx2">
                  <a:lumMod val="60000"/>
                  <a:lumOff val="40000"/>
                </a:schemeClr>
              </a:solidFill>
            </a:endParaRPr>
          </a:p>
          <a:p>
            <a:endParaRPr kumimoji="1" lang="ja-JP" altLang="en-US" dirty="0">
              <a:solidFill>
                <a:schemeClr val="tx2">
                  <a:lumMod val="60000"/>
                  <a:lumOff val="40000"/>
                </a:schemeClr>
              </a:solidFill>
            </a:endParaRPr>
          </a:p>
        </p:txBody>
      </p:sp>
    </p:spTree>
    <p:extLst>
      <p:ext uri="{BB962C8B-B14F-4D97-AF65-F5344CB8AC3E}">
        <p14:creationId xmlns:p14="http://schemas.microsoft.com/office/powerpoint/2010/main" val="1489778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過酷事故対策</a:t>
            </a:r>
            <a:r>
              <a:rPr lang="ja-JP" altLang="en-US" dirty="0" smtClean="0"/>
              <a:t>のコンピュータ解析は信頼できない</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Autofit/>
          </a:bodyPr>
          <a:lstStyle/>
          <a:p>
            <a:r>
              <a:rPr kumimoji="1" lang="ja-JP" altLang="en-US" dirty="0" smtClean="0"/>
              <a:t>九州電力は</a:t>
            </a:r>
            <a:r>
              <a:rPr lang="ja-JP" altLang="en-US" dirty="0" smtClean="0"/>
              <a:t>事故解析を、</a:t>
            </a:r>
            <a:r>
              <a:rPr lang="en-US" altLang="ja-JP" dirty="0">
                <a:solidFill>
                  <a:srgbClr val="FF0000"/>
                </a:solidFill>
              </a:rPr>
              <a:t>MAAP</a:t>
            </a:r>
            <a:r>
              <a:rPr lang="ja-JP" altLang="en-US" dirty="0"/>
              <a:t>という</a:t>
            </a:r>
            <a:r>
              <a:rPr lang="ja-JP" altLang="en-US" dirty="0" smtClean="0"/>
              <a:t>プログラムを使っている。しかし、このプログラムは、急激な変化を再現できないことが、福島事故の解析で分かった（国会事故調報告）</a:t>
            </a:r>
            <a:endParaRPr lang="en-US" altLang="ja-JP" dirty="0" smtClean="0"/>
          </a:p>
          <a:p>
            <a:r>
              <a:rPr lang="ja-JP" altLang="en-US" dirty="0">
                <a:solidFill>
                  <a:schemeClr val="tx2">
                    <a:lumMod val="60000"/>
                    <a:lumOff val="40000"/>
                  </a:schemeClr>
                </a:solidFill>
              </a:rPr>
              <a:t>更田</a:t>
            </a:r>
            <a:r>
              <a:rPr lang="ja-JP" altLang="en-US" dirty="0" smtClean="0">
                <a:solidFill>
                  <a:schemeClr val="tx2">
                    <a:lumMod val="60000"/>
                    <a:lumOff val="40000"/>
                  </a:schemeClr>
                </a:solidFill>
              </a:rPr>
              <a:t>委員「</a:t>
            </a:r>
            <a:r>
              <a:rPr lang="en-US" altLang="ja-JP" dirty="0" smtClean="0">
                <a:solidFill>
                  <a:schemeClr val="tx2">
                    <a:lumMod val="60000"/>
                    <a:lumOff val="40000"/>
                  </a:schemeClr>
                </a:solidFill>
              </a:rPr>
              <a:t>MAAP</a:t>
            </a:r>
            <a:r>
              <a:rPr lang="ja-JP" altLang="en-US" dirty="0" smtClean="0">
                <a:solidFill>
                  <a:schemeClr val="tx2">
                    <a:lumMod val="60000"/>
                    <a:lumOff val="40000"/>
                  </a:schemeClr>
                </a:solidFill>
              </a:rPr>
              <a:t>の解析では、スチームのスパイクが起きていないから</a:t>
            </a:r>
            <a:r>
              <a:rPr lang="en-US" altLang="ja-JP" dirty="0" smtClean="0">
                <a:solidFill>
                  <a:schemeClr val="tx2">
                    <a:lumMod val="60000"/>
                    <a:lumOff val="40000"/>
                  </a:schemeClr>
                </a:solidFill>
              </a:rPr>
              <a:t>FCI</a:t>
            </a:r>
            <a:r>
              <a:rPr lang="ja-JP" altLang="en-US" dirty="0" smtClean="0">
                <a:solidFill>
                  <a:schemeClr val="tx2">
                    <a:lumMod val="60000"/>
                    <a:lumOff val="40000"/>
                  </a:schemeClr>
                </a:solidFill>
              </a:rPr>
              <a:t>は起きていません。この解析で起きていないということで・・・</a:t>
            </a:r>
            <a:r>
              <a:rPr lang="en-US" altLang="ja-JP" dirty="0" smtClean="0">
                <a:solidFill>
                  <a:schemeClr val="tx2">
                    <a:lumMod val="60000"/>
                    <a:lumOff val="40000"/>
                  </a:schemeClr>
                </a:solidFill>
              </a:rPr>
              <a:t>FCI</a:t>
            </a:r>
            <a:r>
              <a:rPr lang="ja-JP" altLang="en-US" dirty="0" smtClean="0">
                <a:solidFill>
                  <a:schemeClr val="tx2">
                    <a:lumMod val="60000"/>
                    <a:lumOff val="40000"/>
                  </a:schemeClr>
                </a:solidFill>
              </a:rPr>
              <a:t>を怖れずに水を張る。それは九州電力の判断ですか」</a:t>
            </a:r>
            <a:endParaRPr lang="en-US" altLang="ja-JP" dirty="0" smtClean="0">
              <a:solidFill>
                <a:schemeClr val="tx2">
                  <a:lumMod val="60000"/>
                  <a:lumOff val="40000"/>
                </a:schemeClr>
              </a:solidFill>
            </a:endParaRPr>
          </a:p>
          <a:p>
            <a:r>
              <a:rPr lang="ja-JP" altLang="en-US" dirty="0" smtClean="0">
                <a:solidFill>
                  <a:schemeClr val="tx2">
                    <a:lumMod val="60000"/>
                    <a:lumOff val="40000"/>
                  </a:schemeClr>
                </a:solidFill>
              </a:rPr>
              <a:t>谷本「我々としては、そう考えています</a:t>
            </a:r>
            <a:r>
              <a:rPr lang="ja-JP" altLang="en-US" dirty="0">
                <a:solidFill>
                  <a:schemeClr val="tx2">
                    <a:lumMod val="60000"/>
                    <a:lumOff val="40000"/>
                  </a:schemeClr>
                </a:solidFill>
              </a:rPr>
              <a:t>」（議事録）</a:t>
            </a:r>
            <a:endParaRPr lang="en-US" altLang="ja-JP" dirty="0">
              <a:solidFill>
                <a:schemeClr val="tx2">
                  <a:lumMod val="60000"/>
                  <a:lumOff val="40000"/>
                </a:schemeClr>
              </a:solidFill>
            </a:endParaRPr>
          </a:p>
          <a:p>
            <a:endParaRPr lang="en-US" altLang="ja-JP" dirty="0" smtClean="0">
              <a:solidFill>
                <a:schemeClr val="tx2">
                  <a:lumMod val="60000"/>
                  <a:lumOff val="40000"/>
                </a:schemeClr>
              </a:solidFill>
            </a:endParaRPr>
          </a:p>
        </p:txBody>
      </p:sp>
    </p:spTree>
    <p:extLst>
      <p:ext uri="{BB962C8B-B14F-4D97-AF65-F5344CB8AC3E}">
        <p14:creationId xmlns:p14="http://schemas.microsoft.com/office/powerpoint/2010/main" val="3435314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9036496" cy="1143000"/>
          </a:xfrm>
        </p:spPr>
        <p:txBody>
          <a:bodyPr>
            <a:normAutofit fontScale="90000"/>
          </a:bodyPr>
          <a:lstStyle/>
          <a:p>
            <a:r>
              <a:rPr kumimoji="1" lang="ja-JP" altLang="en-US" dirty="0" smtClean="0"/>
              <a:t>更なる大疑問：水素爆発は起こらない？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スリーマイル島事故では、水素爆発を示す圧力スパイクが観測されている</a:t>
            </a:r>
            <a:endParaRPr kumimoji="1" lang="en-US" altLang="ja-JP" dirty="0" smtClean="0"/>
          </a:p>
          <a:p>
            <a:r>
              <a:rPr lang="ja-JP" altLang="en-US" dirty="0" smtClean="0"/>
              <a:t>玄海</a:t>
            </a:r>
            <a:r>
              <a:rPr lang="en-US" altLang="ja-JP" dirty="0"/>
              <a:t>3</a:t>
            </a:r>
            <a:r>
              <a:rPr lang="ja-JP" altLang="en-US" dirty="0"/>
              <a:t>・</a:t>
            </a:r>
            <a:r>
              <a:rPr lang="en-US" altLang="ja-JP" dirty="0"/>
              <a:t>4</a:t>
            </a:r>
            <a:r>
              <a:rPr lang="ja-JP" altLang="en-US" dirty="0" smtClean="0"/>
              <a:t>号の解析では、それ以上の水素が発生するのに、</a:t>
            </a:r>
            <a:r>
              <a:rPr lang="en-US" altLang="ja-JP" dirty="0" smtClean="0"/>
              <a:t>MAAP</a:t>
            </a:r>
            <a:r>
              <a:rPr lang="ja-JP" altLang="en-US" dirty="0" smtClean="0"/>
              <a:t>の解析では圧力スパイクが現れない</a:t>
            </a:r>
            <a:endParaRPr lang="en-US" altLang="ja-JP" dirty="0" smtClean="0"/>
          </a:p>
          <a:p>
            <a:r>
              <a:rPr kumimoji="1" lang="ja-JP" altLang="en-US" dirty="0"/>
              <a:t>格納容器圧力</a:t>
            </a:r>
            <a:r>
              <a:rPr kumimoji="1" lang="ja-JP" altLang="en-US" dirty="0" smtClean="0"/>
              <a:t>や</a:t>
            </a:r>
            <a:r>
              <a:rPr kumimoji="1" lang="ja-JP" altLang="en-US" dirty="0"/>
              <a:t>水素濃度</a:t>
            </a:r>
            <a:r>
              <a:rPr kumimoji="1" lang="ja-JP" altLang="en-US" dirty="0" smtClean="0"/>
              <a:t>もぎりぎりセーフとされている。本当に大丈夫か？</a:t>
            </a:r>
            <a:endParaRPr kumimoji="1" lang="ja-JP" altLang="en-US" dirty="0"/>
          </a:p>
        </p:txBody>
      </p:sp>
    </p:spTree>
    <p:extLst>
      <p:ext uri="{BB962C8B-B14F-4D97-AF65-F5344CB8AC3E}">
        <p14:creationId xmlns:p14="http://schemas.microsoft.com/office/powerpoint/2010/main" val="1395650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extLst>
              <p:ext uri="{D42A27DB-BD31-4B8C-83A1-F6EECF244321}">
                <p14:modId xmlns:p14="http://schemas.microsoft.com/office/powerpoint/2010/main" val="303196469"/>
              </p:ext>
            </p:extLst>
          </p:nvPr>
        </p:nvGraphicFramePr>
        <p:xfrm>
          <a:off x="1547813" y="1152525"/>
          <a:ext cx="5832475" cy="5227638"/>
        </p:xfrm>
        <a:graphic>
          <a:graphicData uri="http://schemas.openxmlformats.org/presentationml/2006/ole">
            <mc:AlternateContent xmlns:mc="http://schemas.openxmlformats.org/markup-compatibility/2006">
              <mc:Choice xmlns:v="urn:schemas-microsoft-com:vml" Requires="v">
                <p:oleObj spid="_x0000_s4153" name="ビットマップ イメージ" r:id="rId4" imgW="5152381" imgH="4619048" progId="Paint.Picture">
                  <p:embed/>
                </p:oleObj>
              </mc:Choice>
              <mc:Fallback>
                <p:oleObj name="ビットマップ イメージ" r:id="rId4" imgW="5152381" imgH="46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152525"/>
                        <a:ext cx="5832475" cy="5227638"/>
                      </a:xfrm>
                      <a:prstGeom prst="rect">
                        <a:avLst/>
                      </a:prstGeom>
                      <a:solidFill>
                        <a:schemeClr val="accent5">
                          <a:lumMod val="20000"/>
                          <a:lumOff val="80000"/>
                        </a:schemeClr>
                      </a:solidFill>
                      <a:ln>
                        <a:noFill/>
                      </a:ln>
                      <a:effectLst/>
                      <a:extLst/>
                    </p:spPr>
                  </p:pic>
                </p:oleObj>
              </mc:Fallback>
            </mc:AlternateContent>
          </a:graphicData>
        </a:graphic>
      </p:graphicFrame>
      <p:sp>
        <p:nvSpPr>
          <p:cNvPr id="3075" name="Text Box 6"/>
          <p:cNvSpPr txBox="1">
            <a:spLocks noChangeArrowheads="1"/>
          </p:cNvSpPr>
          <p:nvPr/>
        </p:nvSpPr>
        <p:spPr bwMode="auto">
          <a:xfrm>
            <a:off x="1403350" y="6521450"/>
            <a:ext cx="741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600"/>
              <a:t>＜出典＞都甲泰正編著「</a:t>
            </a:r>
            <a:r>
              <a:rPr lang="en-US" altLang="ja-JP" sz="1600"/>
              <a:t>TMI</a:t>
            </a:r>
            <a:r>
              <a:rPr lang="ja-JP" altLang="en-US" sz="1600"/>
              <a:t>原発事故　その実態と分析」電力新報社</a:t>
            </a:r>
            <a:r>
              <a:rPr lang="en-US" altLang="ja-JP" sz="1600"/>
              <a:t>(1979</a:t>
            </a:r>
            <a:r>
              <a:rPr lang="ja-JP" altLang="en-US" sz="1600"/>
              <a:t>年</a:t>
            </a:r>
            <a:r>
              <a:rPr lang="en-US" altLang="ja-JP" sz="1600"/>
              <a:t>12</a:t>
            </a:r>
            <a:r>
              <a:rPr lang="ja-JP" altLang="en-US" sz="1600"/>
              <a:t>月</a:t>
            </a:r>
            <a:r>
              <a:rPr lang="en-US" altLang="ja-JP" sz="1600"/>
              <a:t>)</a:t>
            </a:r>
          </a:p>
        </p:txBody>
      </p:sp>
      <p:sp>
        <p:nvSpPr>
          <p:cNvPr id="3076" name="Text Box 7"/>
          <p:cNvSpPr txBox="1">
            <a:spLocks noChangeArrowheads="1"/>
          </p:cNvSpPr>
          <p:nvPr/>
        </p:nvSpPr>
        <p:spPr bwMode="auto">
          <a:xfrm>
            <a:off x="1476375" y="476250"/>
            <a:ext cx="6192838" cy="519113"/>
          </a:xfrm>
          <a:prstGeom prst="rect">
            <a:avLst/>
          </a:prstGeom>
          <a:solidFill>
            <a:schemeClr val="accent5">
              <a:lumMod val="20000"/>
              <a:lumOff val="80000"/>
            </a:schemeClr>
          </a:solidFill>
          <a:ln>
            <a:noFill/>
          </a:ln>
          <a:effectLs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2800" dirty="0"/>
              <a:t>●</a:t>
            </a:r>
            <a:r>
              <a:rPr lang="ja-JP" altLang="en-US" sz="2800" b="1" dirty="0"/>
              <a:t>ＴＭＩ事故での圧力変化の記録</a:t>
            </a:r>
            <a:r>
              <a:rPr lang="ja-JP" altLang="en-US" b="1" dirty="0"/>
              <a:t> </a:t>
            </a:r>
          </a:p>
        </p:txBody>
      </p:sp>
      <p:sp>
        <p:nvSpPr>
          <p:cNvPr id="3077" name="Text Box 8"/>
          <p:cNvSpPr txBox="1">
            <a:spLocks noChangeArrowheads="1"/>
          </p:cNvSpPr>
          <p:nvPr/>
        </p:nvSpPr>
        <p:spPr bwMode="auto">
          <a:xfrm>
            <a:off x="5724525" y="1773238"/>
            <a:ext cx="2484438" cy="1014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a:t>加圧器逃しタンク</a:t>
            </a:r>
          </a:p>
          <a:p>
            <a:pPr eaLnBrk="1" hangingPunct="1">
              <a:spcBef>
                <a:spcPct val="50000"/>
              </a:spcBef>
            </a:pPr>
            <a:r>
              <a:rPr lang="ja-JP" altLang="en-US" sz="1400"/>
              <a:t>・ピーク最大値約</a:t>
            </a:r>
            <a:r>
              <a:rPr lang="en-US" altLang="ja-JP" sz="1400"/>
              <a:t>0.8kg/cm</a:t>
            </a:r>
            <a:r>
              <a:rPr lang="en-US" altLang="ja-JP" sz="1400" baseline="30000"/>
              <a:t>2</a:t>
            </a:r>
            <a:r>
              <a:rPr lang="ja-JP" altLang="en-US" sz="1400"/>
              <a:t>ｇ</a:t>
            </a:r>
          </a:p>
          <a:p>
            <a:pPr eaLnBrk="1" hangingPunct="1">
              <a:spcBef>
                <a:spcPct val="50000"/>
              </a:spcBef>
            </a:pPr>
            <a:endParaRPr lang="en-US" altLang="ja-JP" sz="1400"/>
          </a:p>
        </p:txBody>
      </p:sp>
      <p:sp>
        <p:nvSpPr>
          <p:cNvPr id="3078" name="Text Box 9"/>
          <p:cNvSpPr txBox="1">
            <a:spLocks noChangeArrowheads="1"/>
          </p:cNvSpPr>
          <p:nvPr/>
        </p:nvSpPr>
        <p:spPr bwMode="auto">
          <a:xfrm>
            <a:off x="6011863" y="4652963"/>
            <a:ext cx="2087562" cy="695325"/>
          </a:xfrm>
          <a:prstGeom prst="rect">
            <a:avLst/>
          </a:prstGeom>
          <a:solidFill>
            <a:schemeClr val="accent5">
              <a:lumMod val="20000"/>
              <a:lumOff val="80000"/>
            </a:schemeClr>
          </a:solidFill>
          <a:ln w="9525">
            <a:solidFill>
              <a:schemeClr val="tx1"/>
            </a:solidFill>
            <a:miter lim="800000"/>
            <a:headEnd/>
            <a:tailEnd/>
          </a:ln>
          <a:effectLs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a:t>格納容器</a:t>
            </a:r>
          </a:p>
          <a:p>
            <a:pPr eaLnBrk="1" hangingPunct="1">
              <a:spcBef>
                <a:spcPct val="50000"/>
              </a:spcBef>
            </a:pPr>
            <a:r>
              <a:rPr lang="ja-JP" altLang="en-US" sz="1400"/>
              <a:t>・ピーク値約</a:t>
            </a:r>
            <a:r>
              <a:rPr lang="en-US" altLang="ja-JP" sz="1400"/>
              <a:t>2.0kg/cm</a:t>
            </a:r>
            <a:r>
              <a:rPr lang="en-US" altLang="ja-JP" sz="1400" baseline="30000"/>
              <a:t>2</a:t>
            </a:r>
            <a:r>
              <a:rPr lang="ja-JP" altLang="en-US" sz="1400"/>
              <a:t>ｇ</a:t>
            </a:r>
          </a:p>
        </p:txBody>
      </p:sp>
    </p:spTree>
    <p:extLst>
      <p:ext uri="{BB962C8B-B14F-4D97-AF65-F5344CB8AC3E}">
        <p14:creationId xmlns:p14="http://schemas.microsoft.com/office/powerpoint/2010/main" val="749068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BD205DE-A3C8-439A-A83B-596E112C9CCC}" type="slidenum">
              <a:rPr lang="ja-JP" altLang="en-US" smtClean="0">
                <a:solidFill>
                  <a:srgbClr val="898989"/>
                </a:solidFill>
                <a:latin typeface="Calibri" pitchFamily="34" charset="0"/>
              </a:rPr>
              <a:pPr eaLnBrk="1" hangingPunct="1"/>
              <a:t>44</a:t>
            </a:fld>
            <a:endParaRPr lang="ja-JP" altLang="en-US" smtClean="0">
              <a:solidFill>
                <a:srgbClr val="898989"/>
              </a:solidFill>
              <a:latin typeface="Calibri" pitchFamily="34" charset="0"/>
            </a:endParaRPr>
          </a:p>
        </p:txBody>
      </p:sp>
      <p:graphicFrame>
        <p:nvGraphicFramePr>
          <p:cNvPr id="9219" name="Object 6"/>
          <p:cNvGraphicFramePr>
            <a:graphicFrameLocks noChangeAspect="1"/>
          </p:cNvGraphicFramePr>
          <p:nvPr>
            <p:ph sz="half" idx="1"/>
            <p:extLst>
              <p:ext uri="{D42A27DB-BD31-4B8C-83A1-F6EECF244321}">
                <p14:modId xmlns:p14="http://schemas.microsoft.com/office/powerpoint/2010/main" val="3265368680"/>
              </p:ext>
            </p:extLst>
          </p:nvPr>
        </p:nvGraphicFramePr>
        <p:xfrm>
          <a:off x="684213" y="1752600"/>
          <a:ext cx="7273925" cy="4605338"/>
        </p:xfrm>
        <a:graphic>
          <a:graphicData uri="http://schemas.openxmlformats.org/presentationml/2006/ole">
            <mc:AlternateContent xmlns:mc="http://schemas.openxmlformats.org/markup-compatibility/2006">
              <mc:Choice xmlns:v="urn:schemas-microsoft-com:vml" Requires="v">
                <p:oleObj spid="_x0000_s9220" name="ビットマップ イメージ" r:id="rId4" imgW="3947040" imgH="2499480" progId="Paint.Picture">
                  <p:embed/>
                </p:oleObj>
              </mc:Choice>
              <mc:Fallback>
                <p:oleObj name="ビットマップ イメージ" r:id="rId4" imgW="3947040" imgH="2499480" progId="Paint.Picture">
                  <p:embed/>
                  <p:pic>
                    <p:nvPicPr>
                      <p:cNvPr id="0" name=""/>
                      <p:cNvPicPr>
                        <a:picLocks noChangeAspect="1" noChangeArrowheads="1"/>
                      </p:cNvPicPr>
                      <p:nvPr/>
                    </p:nvPicPr>
                    <p:blipFill>
                      <a:blip r:embed="rId5"/>
                      <a:srcRect/>
                      <a:stretch>
                        <a:fillRect/>
                      </a:stretch>
                    </p:blipFill>
                    <p:spPr bwMode="auto">
                      <a:xfrm>
                        <a:off x="684213" y="1752600"/>
                        <a:ext cx="727392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5" name="Text Box 11"/>
          <p:cNvSpPr txBox="1">
            <a:spLocks noChangeArrowheads="1"/>
          </p:cNvSpPr>
          <p:nvPr/>
        </p:nvSpPr>
        <p:spPr bwMode="auto">
          <a:xfrm>
            <a:off x="500063" y="6357938"/>
            <a:ext cx="8402637"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eaLnBrk="0" hangingPunct="0">
              <a:defRPr kumimoji="1">
                <a:solidFill>
                  <a:schemeClr val="tx1"/>
                </a:solidFill>
                <a:latin typeface="Arial" charset="0"/>
                <a:ea typeface="ＭＳ Ｐゴシック" pitchFamily="50" charset="-128"/>
              </a:defRPr>
            </a:lvl2pPr>
            <a:lvl3pPr eaLnBrk="0" hangingPunct="0">
              <a:defRPr kumimoji="1">
                <a:solidFill>
                  <a:schemeClr val="tx1"/>
                </a:solidFill>
                <a:latin typeface="Arial" charset="0"/>
                <a:ea typeface="ＭＳ Ｐゴシック" pitchFamily="50" charset="-128"/>
              </a:defRPr>
            </a:lvl3pPr>
            <a:lvl4pPr eaLnBrk="0" hangingPunct="0">
              <a:defRPr kumimoji="1">
                <a:solidFill>
                  <a:schemeClr val="tx1"/>
                </a:solidFill>
                <a:latin typeface="Arial" charset="0"/>
                <a:ea typeface="ＭＳ Ｐゴシック" pitchFamily="50" charset="-128"/>
              </a:defRPr>
            </a:lvl4pPr>
            <a:lvl5pPr eaLnBrk="0" hangingPunct="0">
              <a:defRPr kumimoji="1">
                <a:solidFill>
                  <a:schemeClr val="tx1"/>
                </a:solidFill>
                <a:latin typeface="Arial" charset="0"/>
                <a:ea typeface="ＭＳ Ｐゴシック" pitchFamily="50" charset="-128"/>
              </a:defRPr>
            </a:lvl5pPr>
            <a:lvl6pPr eaLnBrk="0" fontAlgn="base" hangingPunct="0">
              <a:spcBef>
                <a:spcPct val="0"/>
              </a:spcBef>
              <a:spcAft>
                <a:spcPct val="0"/>
              </a:spcAft>
              <a:defRPr kumimoji="1">
                <a:solidFill>
                  <a:schemeClr val="tx1"/>
                </a:solidFill>
                <a:latin typeface="Arial" charset="0"/>
                <a:ea typeface="ＭＳ Ｐゴシック" pitchFamily="50" charset="-128"/>
              </a:defRPr>
            </a:lvl6pPr>
            <a:lvl7pPr eaLnBrk="0" fontAlgn="base" hangingPunct="0">
              <a:spcBef>
                <a:spcPct val="0"/>
              </a:spcBef>
              <a:spcAft>
                <a:spcPct val="0"/>
              </a:spcAft>
              <a:defRPr kumimoji="1">
                <a:solidFill>
                  <a:schemeClr val="tx1"/>
                </a:solidFill>
                <a:latin typeface="Arial" charset="0"/>
                <a:ea typeface="ＭＳ Ｐゴシック" pitchFamily="50" charset="-128"/>
              </a:defRPr>
            </a:lvl7pPr>
            <a:lvl8pPr eaLnBrk="0" fontAlgn="base" hangingPunct="0">
              <a:spcBef>
                <a:spcPct val="0"/>
              </a:spcBef>
              <a:spcAft>
                <a:spcPct val="0"/>
              </a:spcAft>
              <a:defRPr kumimoji="1">
                <a:solidFill>
                  <a:schemeClr val="tx1"/>
                </a:solidFill>
                <a:latin typeface="Arial" charset="0"/>
                <a:ea typeface="ＭＳ Ｐゴシック" pitchFamily="50" charset="-128"/>
              </a:defRPr>
            </a:lvl8pPr>
            <a:lvl9pPr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hangingPunct="1">
              <a:spcBef>
                <a:spcPct val="50000"/>
              </a:spcBef>
              <a:defRPr/>
            </a:pPr>
            <a:r>
              <a:rPr lang="ja-JP" altLang="en-US" sz="1600" b="1" smtClean="0"/>
              <a:t>第</a:t>
            </a:r>
            <a:r>
              <a:rPr lang="en-US" altLang="ja-JP" sz="1600" b="1" smtClean="0"/>
              <a:t>5.3.1.2</a:t>
            </a:r>
            <a:r>
              <a:rPr lang="ja-JP" altLang="en-US" sz="1600" b="1" smtClean="0"/>
              <a:t>図　雰囲気圧力・温度による静的負荷</a:t>
            </a:r>
            <a:r>
              <a:rPr lang="en-US" altLang="ja-JP" sz="1600" smtClean="0"/>
              <a:t>(</a:t>
            </a:r>
            <a:r>
              <a:rPr lang="ja-JP" altLang="en-US" sz="1600" smtClean="0"/>
              <a:t>格納容器加圧破損）</a:t>
            </a:r>
            <a:r>
              <a:rPr lang="ja-JP" altLang="en-US" sz="1400" smtClean="0"/>
              <a:t>　</a:t>
            </a:r>
            <a:r>
              <a:rPr lang="en-US" altLang="ja-JP" sz="1400" smtClean="0"/>
              <a:t>(</a:t>
            </a:r>
            <a:r>
              <a:rPr lang="ja-JP" altLang="en-US" sz="1400" smtClean="0"/>
              <a:t>申請書</a:t>
            </a:r>
            <a:r>
              <a:rPr lang="en-US" altLang="ja-JP" sz="1400" smtClean="0"/>
              <a:t>10(3)-5-108</a:t>
            </a:r>
            <a:r>
              <a:rPr lang="ja-JP" altLang="en-US" sz="1400" smtClean="0"/>
              <a:t>頁抜粋</a:t>
            </a:r>
            <a:r>
              <a:rPr lang="en-US" altLang="ja-JP" sz="1400" smtClean="0"/>
              <a:t>)</a:t>
            </a:r>
            <a:endParaRPr lang="ja-JP" altLang="en-US" sz="1400" smtClean="0"/>
          </a:p>
        </p:txBody>
      </p:sp>
      <p:sp>
        <p:nvSpPr>
          <p:cNvPr id="67596" name="Text Box 12"/>
          <p:cNvSpPr txBox="1">
            <a:spLocks noChangeArrowheads="1"/>
          </p:cNvSpPr>
          <p:nvPr/>
        </p:nvSpPr>
        <p:spPr bwMode="auto">
          <a:xfrm>
            <a:off x="2339975" y="333375"/>
            <a:ext cx="6562725" cy="2323713"/>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eaLnBrk="0" hangingPunct="0">
              <a:defRPr kumimoji="1">
                <a:solidFill>
                  <a:schemeClr val="tx1"/>
                </a:solidFill>
                <a:latin typeface="Arial" charset="0"/>
                <a:ea typeface="ＭＳ Ｐゴシック" pitchFamily="50" charset="-128"/>
              </a:defRPr>
            </a:lvl1pPr>
            <a:lvl2pPr eaLnBrk="0" hangingPunct="0">
              <a:defRPr kumimoji="1">
                <a:solidFill>
                  <a:schemeClr val="tx1"/>
                </a:solidFill>
                <a:latin typeface="Arial" charset="0"/>
                <a:ea typeface="ＭＳ Ｐゴシック" pitchFamily="50" charset="-128"/>
              </a:defRPr>
            </a:lvl2pPr>
            <a:lvl3pPr eaLnBrk="0" hangingPunct="0">
              <a:defRPr kumimoji="1">
                <a:solidFill>
                  <a:schemeClr val="tx1"/>
                </a:solidFill>
                <a:latin typeface="Arial" charset="0"/>
                <a:ea typeface="ＭＳ Ｐゴシック" pitchFamily="50" charset="-128"/>
              </a:defRPr>
            </a:lvl3pPr>
            <a:lvl4pPr eaLnBrk="0" hangingPunct="0">
              <a:defRPr kumimoji="1">
                <a:solidFill>
                  <a:schemeClr val="tx1"/>
                </a:solidFill>
                <a:latin typeface="Arial" charset="0"/>
                <a:ea typeface="ＭＳ Ｐゴシック" pitchFamily="50" charset="-128"/>
              </a:defRPr>
            </a:lvl4pPr>
            <a:lvl5pPr eaLnBrk="0" hangingPunct="0">
              <a:defRPr kumimoji="1">
                <a:solidFill>
                  <a:schemeClr val="tx1"/>
                </a:solidFill>
                <a:latin typeface="Arial" charset="0"/>
                <a:ea typeface="ＭＳ Ｐゴシック" pitchFamily="50" charset="-128"/>
              </a:defRPr>
            </a:lvl5pPr>
            <a:lvl6pPr eaLnBrk="0" fontAlgn="base" hangingPunct="0">
              <a:spcBef>
                <a:spcPct val="0"/>
              </a:spcBef>
              <a:spcAft>
                <a:spcPct val="0"/>
              </a:spcAft>
              <a:defRPr kumimoji="1">
                <a:solidFill>
                  <a:schemeClr val="tx1"/>
                </a:solidFill>
                <a:latin typeface="Arial" charset="0"/>
                <a:ea typeface="ＭＳ Ｐゴシック" pitchFamily="50" charset="-128"/>
              </a:defRPr>
            </a:lvl6pPr>
            <a:lvl7pPr eaLnBrk="0" fontAlgn="base" hangingPunct="0">
              <a:spcBef>
                <a:spcPct val="0"/>
              </a:spcBef>
              <a:spcAft>
                <a:spcPct val="0"/>
              </a:spcAft>
              <a:defRPr kumimoji="1">
                <a:solidFill>
                  <a:schemeClr val="tx1"/>
                </a:solidFill>
                <a:latin typeface="Arial" charset="0"/>
                <a:ea typeface="ＭＳ Ｐゴシック" pitchFamily="50" charset="-128"/>
              </a:defRPr>
            </a:lvl7pPr>
            <a:lvl8pPr eaLnBrk="0" fontAlgn="base" hangingPunct="0">
              <a:spcBef>
                <a:spcPct val="0"/>
              </a:spcBef>
              <a:spcAft>
                <a:spcPct val="0"/>
              </a:spcAft>
              <a:defRPr kumimoji="1">
                <a:solidFill>
                  <a:schemeClr val="tx1"/>
                </a:solidFill>
                <a:latin typeface="Arial" charset="0"/>
                <a:ea typeface="ＭＳ Ｐゴシック" pitchFamily="50" charset="-128"/>
              </a:defRPr>
            </a:lvl8pPr>
            <a:lvl9pP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2400" dirty="0" smtClean="0">
                <a:solidFill>
                  <a:schemeClr val="hlink"/>
                </a:solidFill>
              </a:rPr>
              <a:t>■</a:t>
            </a:r>
            <a:r>
              <a:rPr lang="ja-JP" altLang="en-US" sz="2800" b="1" dirty="0"/>
              <a:t>炉心溶融時の格納容器圧力変化</a:t>
            </a:r>
            <a:r>
              <a:rPr lang="ja-JP" altLang="en-US" dirty="0" smtClean="0"/>
              <a:t>　</a:t>
            </a:r>
            <a:endParaRPr lang="en-US" altLang="ja-JP" dirty="0" smtClean="0"/>
          </a:p>
          <a:p>
            <a:pPr eaLnBrk="1" hangingPunct="1">
              <a:spcBef>
                <a:spcPct val="50000"/>
              </a:spcBef>
              <a:defRPr/>
            </a:pPr>
            <a:r>
              <a:rPr lang="ja-JP" altLang="en-US" b="1" dirty="0" smtClean="0"/>
              <a:t>・</a:t>
            </a:r>
            <a:r>
              <a:rPr lang="ja-JP" altLang="en-US" b="1" dirty="0" smtClean="0"/>
              <a:t>想定ケース：　大破断</a:t>
            </a:r>
            <a:r>
              <a:rPr lang="en-US" altLang="ja-JP" b="1" dirty="0" smtClean="0"/>
              <a:t>LOCA</a:t>
            </a:r>
            <a:r>
              <a:rPr lang="ja-JP" altLang="en-US" b="1" dirty="0" smtClean="0"/>
              <a:t>時に</a:t>
            </a:r>
            <a:r>
              <a:rPr lang="en-US" altLang="ja-JP" b="1" dirty="0" smtClean="0"/>
              <a:t>ECCS</a:t>
            </a:r>
            <a:r>
              <a:rPr lang="ja-JP" altLang="en-US" b="1" dirty="0" smtClean="0"/>
              <a:t>注水機能及び格納容器</a:t>
            </a:r>
            <a:br>
              <a:rPr lang="ja-JP" altLang="en-US" b="1" dirty="0" smtClean="0"/>
            </a:br>
            <a:r>
              <a:rPr lang="ja-JP" altLang="en-US" b="1" dirty="0" smtClean="0"/>
              <a:t>　　　　　　　　　　　スプレイ機能が喪失</a:t>
            </a:r>
          </a:p>
          <a:p>
            <a:pPr defTabSz="914400" eaLnBrk="1" hangingPunct="1">
              <a:spcBef>
                <a:spcPct val="50000"/>
              </a:spcBef>
              <a:defRPr/>
            </a:pPr>
            <a:r>
              <a:rPr lang="ja-JP" altLang="en-US" b="1" dirty="0" smtClean="0"/>
              <a:t>・</a:t>
            </a:r>
            <a:r>
              <a:rPr lang="ja-JP" altLang="en-US" b="1" dirty="0" smtClean="0"/>
              <a:t>考慮する対策：　</a:t>
            </a:r>
          </a:p>
          <a:p>
            <a:pPr defTabSz="914400" eaLnBrk="1" hangingPunct="1">
              <a:spcBef>
                <a:spcPct val="50000"/>
              </a:spcBef>
              <a:defRPr/>
            </a:pPr>
            <a:r>
              <a:rPr lang="ja-JP" altLang="en-US" b="1" dirty="0" smtClean="0"/>
              <a:t>　　　　</a:t>
            </a:r>
            <a:r>
              <a:rPr lang="en-US" altLang="ja-JP" b="1" dirty="0" smtClean="0"/>
              <a:t>(</a:t>
            </a:r>
            <a:r>
              <a:rPr lang="ja-JP" altLang="en-US" b="1" dirty="0" smtClean="0"/>
              <a:t>短期）常設電動注入ポンプにより格納容器内に注水　　　　　</a:t>
            </a:r>
            <a:br>
              <a:rPr lang="ja-JP" altLang="en-US" b="1" dirty="0" smtClean="0"/>
            </a:br>
            <a:r>
              <a:rPr lang="ja-JP" altLang="en-US" b="1" dirty="0" smtClean="0"/>
              <a:t>　　　　</a:t>
            </a:r>
            <a:r>
              <a:rPr lang="en-US" altLang="ja-JP" b="1" dirty="0" smtClean="0"/>
              <a:t>(</a:t>
            </a:r>
            <a:r>
              <a:rPr lang="ja-JP" altLang="en-US" b="1" dirty="0" smtClean="0"/>
              <a:t>長期）格納容器再循環ユニットによる自然対流冷却</a:t>
            </a:r>
          </a:p>
        </p:txBody>
      </p:sp>
      <p:sp>
        <p:nvSpPr>
          <p:cNvPr id="67597" name="AutoShape 13"/>
          <p:cNvSpPr>
            <a:spLocks noChangeArrowheads="1"/>
          </p:cNvSpPr>
          <p:nvPr/>
        </p:nvSpPr>
        <p:spPr bwMode="auto">
          <a:xfrm>
            <a:off x="2339975" y="5048250"/>
            <a:ext cx="3095625" cy="360363"/>
          </a:xfrm>
          <a:prstGeom prst="wedgeRoundRectCallout">
            <a:avLst>
              <a:gd name="adj1" fmla="val -57588"/>
              <a:gd name="adj2" fmla="val -57046"/>
              <a:gd name="adj3" fmla="val 16667"/>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a:lstStyle/>
          <a:p>
            <a:pPr algn="ctr" defTabSz="914400">
              <a:defRPr/>
            </a:pPr>
            <a:r>
              <a:rPr lang="en-US" altLang="ja-JP">
                <a:ea typeface="ＭＳ Ｐゴシック" pitchFamily="50" charset="-128"/>
              </a:rPr>
              <a:t>22</a:t>
            </a:r>
            <a:r>
              <a:rPr lang="ja-JP" altLang="en-US">
                <a:ea typeface="ＭＳ Ｐゴシック" pitchFamily="50" charset="-128"/>
              </a:rPr>
              <a:t>分後に</a:t>
            </a:r>
            <a:r>
              <a:rPr lang="ja-JP" altLang="en-US" b="1">
                <a:solidFill>
                  <a:srgbClr val="FF0000"/>
                </a:solidFill>
                <a:ea typeface="ＭＳ Ｐゴシック" pitchFamily="50" charset="-128"/>
              </a:rPr>
              <a:t>炉心溶融</a:t>
            </a:r>
            <a:r>
              <a:rPr lang="ja-JP" altLang="en-US">
                <a:ea typeface="ＭＳ Ｐゴシック" pitchFamily="50" charset="-128"/>
              </a:rPr>
              <a:t>に至る</a:t>
            </a:r>
          </a:p>
        </p:txBody>
      </p:sp>
      <p:sp>
        <p:nvSpPr>
          <p:cNvPr id="67598" name="AutoShape 14"/>
          <p:cNvSpPr>
            <a:spLocks noChangeArrowheads="1"/>
          </p:cNvSpPr>
          <p:nvPr/>
        </p:nvSpPr>
        <p:spPr bwMode="auto">
          <a:xfrm>
            <a:off x="2555875" y="4652963"/>
            <a:ext cx="3168650" cy="360362"/>
          </a:xfrm>
          <a:prstGeom prst="wedgeRoundRectCallout">
            <a:avLst>
              <a:gd name="adj1" fmla="val -61972"/>
              <a:gd name="adj2" fmla="val 38106"/>
              <a:gd name="adj3" fmla="val 16667"/>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lstStyle/>
          <a:p>
            <a:pPr algn="ctr" defTabSz="914400">
              <a:defRPr/>
            </a:pPr>
            <a:r>
              <a:rPr lang="en-US" altLang="ja-JP">
                <a:ea typeface="ＭＳ Ｐゴシック" pitchFamily="50" charset="-128"/>
              </a:rPr>
              <a:t>52</a:t>
            </a:r>
            <a:r>
              <a:rPr lang="ja-JP" altLang="en-US">
                <a:ea typeface="ＭＳ Ｐゴシック" pitchFamily="50" charset="-128"/>
              </a:rPr>
              <a:t>分後に</a:t>
            </a:r>
            <a:r>
              <a:rPr lang="ja-JP" altLang="en-US" b="1">
                <a:solidFill>
                  <a:schemeClr val="hlink"/>
                </a:solidFill>
                <a:ea typeface="ＭＳ Ｐゴシック" pitchFamily="50" charset="-128"/>
              </a:rPr>
              <a:t>格納容器内に注水</a:t>
            </a:r>
          </a:p>
        </p:txBody>
      </p:sp>
      <p:sp>
        <p:nvSpPr>
          <p:cNvPr id="67601" name="AutoShape 17"/>
          <p:cNvSpPr>
            <a:spLocks noChangeArrowheads="1"/>
          </p:cNvSpPr>
          <p:nvPr/>
        </p:nvSpPr>
        <p:spPr bwMode="auto">
          <a:xfrm>
            <a:off x="4294188" y="3716338"/>
            <a:ext cx="4608512" cy="360362"/>
          </a:xfrm>
          <a:prstGeom prst="wedgeRoundRectCallout">
            <a:avLst>
              <a:gd name="adj1" fmla="val -37463"/>
              <a:gd name="adj2" fmla="val 90088"/>
              <a:gd name="adj3" fmla="val 16667"/>
            </a:avLst>
          </a:prstGeom>
          <a:solidFill>
            <a:srgbClr val="CCFFCC"/>
          </a:solidFill>
          <a:ln w="9525">
            <a:solidFill>
              <a:schemeClr val="tx1"/>
            </a:solidFill>
            <a:miter lim="800000"/>
            <a:headEnd/>
            <a:tailEnd/>
          </a:ln>
          <a:effectLst>
            <a:prstShdw prst="shdw17" dist="17961" dir="2700000">
              <a:schemeClr val="tx1">
                <a:gamma/>
                <a:shade val="60000"/>
                <a:invGamma/>
              </a:schemeClr>
            </a:prstShdw>
          </a:effectLst>
        </p:spPr>
        <p:txBody>
          <a:bodyPr/>
          <a:lstStyle/>
          <a:p>
            <a:pPr algn="ctr" defTabSz="914400">
              <a:defRPr/>
            </a:pPr>
            <a:r>
              <a:rPr lang="en-US" altLang="ja-JP">
                <a:ea typeface="ＭＳ Ｐゴシック" pitchFamily="50" charset="-128"/>
              </a:rPr>
              <a:t>24</a:t>
            </a:r>
            <a:r>
              <a:rPr lang="ja-JP" altLang="en-US">
                <a:ea typeface="ＭＳ Ｐゴシック" pitchFamily="50" charset="-128"/>
              </a:rPr>
              <a:t>時間後に</a:t>
            </a:r>
            <a:r>
              <a:rPr lang="ja-JP" altLang="en-US" b="1">
                <a:solidFill>
                  <a:schemeClr val="hlink"/>
                </a:solidFill>
                <a:ea typeface="ＭＳ Ｐゴシック" pitchFamily="50" charset="-128"/>
              </a:rPr>
              <a:t>格納容器再循環ユニット作動</a:t>
            </a:r>
          </a:p>
        </p:txBody>
      </p:sp>
    </p:spTree>
    <p:extLst>
      <p:ext uri="{BB962C8B-B14F-4D97-AF65-F5344CB8AC3E}">
        <p14:creationId xmlns:p14="http://schemas.microsoft.com/office/powerpoint/2010/main" val="2474722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CEE33B5-C6E6-48A7-A389-49B88831EB5D}" type="slidenum">
              <a:rPr lang="ja-JP" altLang="en-US" smtClean="0">
                <a:solidFill>
                  <a:srgbClr val="898989"/>
                </a:solidFill>
                <a:latin typeface="Calibri" pitchFamily="34" charset="0"/>
              </a:rPr>
              <a:pPr eaLnBrk="1" hangingPunct="1"/>
              <a:t>45</a:t>
            </a:fld>
            <a:endParaRPr lang="ja-JP" altLang="en-US" smtClean="0">
              <a:solidFill>
                <a:srgbClr val="898989"/>
              </a:solidFill>
              <a:latin typeface="Calibri" pitchFamily="34" charset="0"/>
            </a:endParaRPr>
          </a:p>
        </p:txBody>
      </p:sp>
      <p:graphicFrame>
        <p:nvGraphicFramePr>
          <p:cNvPr id="10243" name="Object 3"/>
          <p:cNvGraphicFramePr>
            <a:graphicFrameLocks noChangeAspect="1"/>
          </p:cNvGraphicFramePr>
          <p:nvPr>
            <p:ph sz="half" idx="1"/>
          </p:nvPr>
        </p:nvGraphicFramePr>
        <p:xfrm>
          <a:off x="1258888" y="1673225"/>
          <a:ext cx="5761037" cy="4806950"/>
        </p:xfrm>
        <a:graphic>
          <a:graphicData uri="http://schemas.openxmlformats.org/presentationml/2006/ole">
            <mc:AlternateContent xmlns:mc="http://schemas.openxmlformats.org/markup-compatibility/2006">
              <mc:Choice xmlns:v="urn:schemas-microsoft-com:vml" Requires="v">
                <p:oleObj spid="_x0000_s10244" name="ビットマップ イメージ" r:id="rId4" imgW="4828571" imgH="4029637" progId="Paint.Picture">
                  <p:embed/>
                </p:oleObj>
              </mc:Choice>
              <mc:Fallback>
                <p:oleObj name="ビットマップ イメージ" r:id="rId4" imgW="4828571" imgH="402963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673225"/>
                        <a:ext cx="5761037"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4" name="Text Box 10"/>
          <p:cNvSpPr txBox="1">
            <a:spLocks noChangeArrowheads="1"/>
          </p:cNvSpPr>
          <p:nvPr/>
        </p:nvSpPr>
        <p:spPr bwMode="auto">
          <a:xfrm>
            <a:off x="1619250" y="6357938"/>
            <a:ext cx="7067550"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eaLnBrk="0" hangingPunct="0">
              <a:defRPr kumimoji="1">
                <a:solidFill>
                  <a:schemeClr val="tx1"/>
                </a:solidFill>
                <a:latin typeface="Arial" charset="0"/>
                <a:ea typeface="ＭＳ Ｐゴシック" pitchFamily="50" charset="-128"/>
              </a:defRPr>
            </a:lvl2pPr>
            <a:lvl3pPr eaLnBrk="0" hangingPunct="0">
              <a:defRPr kumimoji="1">
                <a:solidFill>
                  <a:schemeClr val="tx1"/>
                </a:solidFill>
                <a:latin typeface="Arial" charset="0"/>
                <a:ea typeface="ＭＳ Ｐゴシック" pitchFamily="50" charset="-128"/>
              </a:defRPr>
            </a:lvl3pPr>
            <a:lvl4pPr eaLnBrk="0" hangingPunct="0">
              <a:defRPr kumimoji="1">
                <a:solidFill>
                  <a:schemeClr val="tx1"/>
                </a:solidFill>
                <a:latin typeface="Arial" charset="0"/>
                <a:ea typeface="ＭＳ Ｐゴシック" pitchFamily="50" charset="-128"/>
              </a:defRPr>
            </a:lvl4pPr>
            <a:lvl5pPr eaLnBrk="0" hangingPunct="0">
              <a:defRPr kumimoji="1">
                <a:solidFill>
                  <a:schemeClr val="tx1"/>
                </a:solidFill>
                <a:latin typeface="Arial" charset="0"/>
                <a:ea typeface="ＭＳ Ｐゴシック" pitchFamily="50" charset="-128"/>
              </a:defRPr>
            </a:lvl5pPr>
            <a:lvl6pPr eaLnBrk="0" fontAlgn="base" hangingPunct="0">
              <a:spcBef>
                <a:spcPct val="0"/>
              </a:spcBef>
              <a:spcAft>
                <a:spcPct val="0"/>
              </a:spcAft>
              <a:defRPr kumimoji="1">
                <a:solidFill>
                  <a:schemeClr val="tx1"/>
                </a:solidFill>
                <a:latin typeface="Arial" charset="0"/>
                <a:ea typeface="ＭＳ Ｐゴシック" pitchFamily="50" charset="-128"/>
              </a:defRPr>
            </a:lvl6pPr>
            <a:lvl7pPr eaLnBrk="0" fontAlgn="base" hangingPunct="0">
              <a:spcBef>
                <a:spcPct val="0"/>
              </a:spcBef>
              <a:spcAft>
                <a:spcPct val="0"/>
              </a:spcAft>
              <a:defRPr kumimoji="1">
                <a:solidFill>
                  <a:schemeClr val="tx1"/>
                </a:solidFill>
                <a:latin typeface="Arial" charset="0"/>
                <a:ea typeface="ＭＳ Ｐゴシック" pitchFamily="50" charset="-128"/>
              </a:defRPr>
            </a:lvl7pPr>
            <a:lvl8pPr eaLnBrk="0" fontAlgn="base" hangingPunct="0">
              <a:spcBef>
                <a:spcPct val="0"/>
              </a:spcBef>
              <a:spcAft>
                <a:spcPct val="0"/>
              </a:spcAft>
              <a:defRPr kumimoji="1">
                <a:solidFill>
                  <a:schemeClr val="tx1"/>
                </a:solidFill>
                <a:latin typeface="Arial" charset="0"/>
                <a:ea typeface="ＭＳ Ｐゴシック" pitchFamily="50" charset="-128"/>
              </a:defRPr>
            </a:lvl8pPr>
            <a:lvl9pPr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hangingPunct="1">
              <a:spcBef>
                <a:spcPct val="50000"/>
              </a:spcBef>
              <a:defRPr/>
            </a:pPr>
            <a:r>
              <a:rPr lang="ja-JP" altLang="en-US" sz="1600" smtClean="0"/>
              <a:t>第</a:t>
            </a:r>
            <a:r>
              <a:rPr lang="en-US" altLang="ja-JP" sz="1600" smtClean="0"/>
              <a:t>5.3.4.2</a:t>
            </a:r>
            <a:r>
              <a:rPr lang="ja-JP" altLang="en-US" sz="1600" smtClean="0"/>
              <a:t>図　水素燃焼　</a:t>
            </a:r>
            <a:r>
              <a:rPr lang="ja-JP" altLang="en-US" sz="1400" smtClean="0"/>
              <a:t>　</a:t>
            </a:r>
            <a:r>
              <a:rPr lang="en-US" altLang="ja-JP" sz="1400" smtClean="0">
                <a:latin typeface="ＭＳ Ｐゴシック" pitchFamily="50" charset="-128"/>
              </a:rPr>
              <a:t>(</a:t>
            </a:r>
            <a:r>
              <a:rPr lang="ja-JP" altLang="en-US" sz="1400" smtClean="0">
                <a:latin typeface="ＭＳ Ｐゴシック" pitchFamily="50" charset="-128"/>
              </a:rPr>
              <a:t>申請書</a:t>
            </a:r>
            <a:r>
              <a:rPr lang="en-US" altLang="ja-JP" sz="1400" smtClean="0">
                <a:latin typeface="ＭＳ Ｐゴシック" pitchFamily="50" charset="-128"/>
              </a:rPr>
              <a:t>10(3)-5-116</a:t>
            </a:r>
            <a:r>
              <a:rPr lang="ja-JP" altLang="en-US" sz="1400" smtClean="0">
                <a:latin typeface="ＭＳ Ｐゴシック" pitchFamily="50" charset="-128"/>
              </a:rPr>
              <a:t>頁</a:t>
            </a:r>
            <a:r>
              <a:rPr lang="en-US" altLang="ja-JP" sz="1400" smtClean="0">
                <a:latin typeface="ＭＳ Ｐゴシック" pitchFamily="50" charset="-128"/>
              </a:rPr>
              <a:t>)</a:t>
            </a:r>
            <a:endParaRPr lang="ja-JP" altLang="en-US" sz="1400" smtClean="0">
              <a:latin typeface="ＭＳ Ｐゴシック" pitchFamily="50" charset="-128"/>
            </a:endParaRPr>
          </a:p>
        </p:txBody>
      </p:sp>
      <p:sp>
        <p:nvSpPr>
          <p:cNvPr id="72715" name="Text Box 11"/>
          <p:cNvSpPr txBox="1">
            <a:spLocks noChangeArrowheads="1"/>
          </p:cNvSpPr>
          <p:nvPr/>
        </p:nvSpPr>
        <p:spPr bwMode="auto">
          <a:xfrm>
            <a:off x="2124075" y="333375"/>
            <a:ext cx="6562725" cy="1415772"/>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eaLnBrk="0" hangingPunct="0">
              <a:defRPr kumimoji="1">
                <a:solidFill>
                  <a:schemeClr val="tx1"/>
                </a:solidFill>
                <a:latin typeface="Arial" charset="0"/>
                <a:ea typeface="ＭＳ Ｐゴシック" pitchFamily="50" charset="-128"/>
              </a:defRPr>
            </a:lvl1pPr>
            <a:lvl2pPr eaLnBrk="0" hangingPunct="0">
              <a:defRPr kumimoji="1">
                <a:solidFill>
                  <a:schemeClr val="tx1"/>
                </a:solidFill>
                <a:latin typeface="Arial" charset="0"/>
                <a:ea typeface="ＭＳ Ｐゴシック" pitchFamily="50" charset="-128"/>
              </a:defRPr>
            </a:lvl2pPr>
            <a:lvl3pPr eaLnBrk="0" hangingPunct="0">
              <a:defRPr kumimoji="1">
                <a:solidFill>
                  <a:schemeClr val="tx1"/>
                </a:solidFill>
                <a:latin typeface="Arial" charset="0"/>
                <a:ea typeface="ＭＳ Ｐゴシック" pitchFamily="50" charset="-128"/>
              </a:defRPr>
            </a:lvl3pPr>
            <a:lvl4pPr eaLnBrk="0" hangingPunct="0">
              <a:defRPr kumimoji="1">
                <a:solidFill>
                  <a:schemeClr val="tx1"/>
                </a:solidFill>
                <a:latin typeface="Arial" charset="0"/>
                <a:ea typeface="ＭＳ Ｐゴシック" pitchFamily="50" charset="-128"/>
              </a:defRPr>
            </a:lvl4pPr>
            <a:lvl5pPr eaLnBrk="0" hangingPunct="0">
              <a:defRPr kumimoji="1">
                <a:solidFill>
                  <a:schemeClr val="tx1"/>
                </a:solidFill>
                <a:latin typeface="Arial" charset="0"/>
                <a:ea typeface="ＭＳ Ｐゴシック" pitchFamily="50" charset="-128"/>
              </a:defRPr>
            </a:lvl5pPr>
            <a:lvl6pPr eaLnBrk="0" fontAlgn="base" hangingPunct="0">
              <a:spcBef>
                <a:spcPct val="0"/>
              </a:spcBef>
              <a:spcAft>
                <a:spcPct val="0"/>
              </a:spcAft>
              <a:defRPr kumimoji="1">
                <a:solidFill>
                  <a:schemeClr val="tx1"/>
                </a:solidFill>
                <a:latin typeface="Arial" charset="0"/>
                <a:ea typeface="ＭＳ Ｐゴシック" pitchFamily="50" charset="-128"/>
              </a:defRPr>
            </a:lvl6pPr>
            <a:lvl7pPr eaLnBrk="0" fontAlgn="base" hangingPunct="0">
              <a:spcBef>
                <a:spcPct val="0"/>
              </a:spcBef>
              <a:spcAft>
                <a:spcPct val="0"/>
              </a:spcAft>
              <a:defRPr kumimoji="1">
                <a:solidFill>
                  <a:schemeClr val="tx1"/>
                </a:solidFill>
                <a:latin typeface="Arial" charset="0"/>
                <a:ea typeface="ＭＳ Ｐゴシック" pitchFamily="50" charset="-128"/>
              </a:defRPr>
            </a:lvl7pPr>
            <a:lvl8pPr eaLnBrk="0" fontAlgn="base" hangingPunct="0">
              <a:spcBef>
                <a:spcPct val="0"/>
              </a:spcBef>
              <a:spcAft>
                <a:spcPct val="0"/>
              </a:spcAft>
              <a:defRPr kumimoji="1">
                <a:solidFill>
                  <a:schemeClr val="tx1"/>
                </a:solidFill>
                <a:latin typeface="Arial" charset="0"/>
                <a:ea typeface="ＭＳ Ｐゴシック" pitchFamily="50" charset="-128"/>
              </a:defRPr>
            </a:lvl8pPr>
            <a:lvl9pP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2400" dirty="0" smtClean="0">
                <a:solidFill>
                  <a:schemeClr val="hlink"/>
                </a:solidFill>
              </a:rPr>
              <a:t>■</a:t>
            </a:r>
            <a:r>
              <a:rPr lang="ja-JP" altLang="en-US" sz="3200" b="1" dirty="0"/>
              <a:t>炉心溶融時の格納容器水素</a:t>
            </a:r>
            <a:r>
              <a:rPr lang="ja-JP" altLang="en-US" sz="3200" b="1" dirty="0" smtClean="0"/>
              <a:t>濃度</a:t>
            </a:r>
            <a:endParaRPr lang="en-US" altLang="ja-JP" sz="3200" b="1" dirty="0" smtClean="0"/>
          </a:p>
          <a:p>
            <a:pPr eaLnBrk="1" hangingPunct="1">
              <a:spcBef>
                <a:spcPct val="50000"/>
              </a:spcBef>
              <a:defRPr/>
            </a:pPr>
            <a:r>
              <a:rPr lang="ja-JP" altLang="en-US" dirty="0" smtClean="0"/>
              <a:t>　</a:t>
            </a:r>
            <a:r>
              <a:rPr lang="ja-JP" altLang="en-US" b="1" dirty="0" smtClean="0"/>
              <a:t>・想定ケース：　大破断</a:t>
            </a:r>
            <a:r>
              <a:rPr lang="en-US" altLang="ja-JP" b="1" dirty="0" smtClean="0"/>
              <a:t>LOCA</a:t>
            </a:r>
            <a:r>
              <a:rPr lang="ja-JP" altLang="en-US" b="1" dirty="0" smtClean="0"/>
              <a:t>時に</a:t>
            </a:r>
            <a:r>
              <a:rPr lang="en-US" altLang="ja-JP" b="1" dirty="0" smtClean="0"/>
              <a:t>ECCS</a:t>
            </a:r>
            <a:r>
              <a:rPr lang="ja-JP" altLang="en-US" b="1" dirty="0" smtClean="0"/>
              <a:t>注水機能が喪失</a:t>
            </a:r>
          </a:p>
          <a:p>
            <a:pPr defTabSz="914400" eaLnBrk="1" hangingPunct="1">
              <a:spcBef>
                <a:spcPct val="50000"/>
              </a:spcBef>
              <a:defRPr/>
            </a:pPr>
            <a:r>
              <a:rPr lang="ja-JP" altLang="en-US" b="1" dirty="0" smtClean="0"/>
              <a:t>　・考慮する対策：　</a:t>
            </a:r>
            <a:r>
              <a:rPr lang="en-US" altLang="ja-JP" b="1" dirty="0" smtClean="0"/>
              <a:t>(</a:t>
            </a:r>
            <a:r>
              <a:rPr lang="ja-JP" altLang="en-US" b="1" dirty="0" smtClean="0"/>
              <a:t>長期）静的触媒式水素再結合装置</a:t>
            </a:r>
          </a:p>
        </p:txBody>
      </p:sp>
      <p:sp>
        <p:nvSpPr>
          <p:cNvPr id="72716" name="AutoShape 12"/>
          <p:cNvSpPr>
            <a:spLocks noChangeArrowheads="1"/>
          </p:cNvSpPr>
          <p:nvPr/>
        </p:nvSpPr>
        <p:spPr bwMode="auto">
          <a:xfrm>
            <a:off x="5219700" y="2024063"/>
            <a:ext cx="2736850" cy="360362"/>
          </a:xfrm>
          <a:prstGeom prst="wedgeRectCallout">
            <a:avLst>
              <a:gd name="adj1" fmla="val -41819"/>
              <a:gd name="adj2" fmla="val 87005"/>
            </a:avLst>
          </a:prstGeom>
          <a:noFill/>
          <a:ln w="317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rgbClr val="FFFF99"/>
                </a:solidFill>
              </a14:hiddenFill>
            </a:ext>
          </a:extLst>
        </p:spPr>
        <p:txBody>
          <a:bodyPr/>
          <a:lstStyle/>
          <a:p>
            <a:pPr algn="ctr" defTabSz="914400">
              <a:defRPr/>
            </a:pPr>
            <a:r>
              <a:rPr lang="ja-JP" altLang="en-US">
                <a:ea typeface="ＭＳ Ｐゴシック" pitchFamily="50" charset="-128"/>
              </a:rPr>
              <a:t>水素爆轟範囲の下限</a:t>
            </a:r>
          </a:p>
        </p:txBody>
      </p:sp>
      <p:sp>
        <p:nvSpPr>
          <p:cNvPr id="72717" name="AutoShape 13"/>
          <p:cNvSpPr>
            <a:spLocks noChangeArrowheads="1"/>
          </p:cNvSpPr>
          <p:nvPr/>
        </p:nvSpPr>
        <p:spPr bwMode="auto">
          <a:xfrm>
            <a:off x="2484438" y="3140075"/>
            <a:ext cx="1368425" cy="793750"/>
          </a:xfrm>
          <a:prstGeom prst="wedgeRoundRectCallout">
            <a:avLst>
              <a:gd name="adj1" fmla="val -47912"/>
              <a:gd name="adj2" fmla="val -114000"/>
              <a:gd name="adj3" fmla="val 16667"/>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a:lstStyle/>
          <a:p>
            <a:pPr algn="ctr" defTabSz="914400">
              <a:defRPr/>
            </a:pPr>
            <a:r>
              <a:rPr lang="ja-JP" altLang="en-US" b="1">
                <a:ea typeface="ＭＳ Ｐゴシック" pitchFamily="50" charset="-128"/>
              </a:rPr>
              <a:t>爆轟下限に近い</a:t>
            </a:r>
          </a:p>
        </p:txBody>
      </p:sp>
      <p:sp>
        <p:nvSpPr>
          <p:cNvPr id="72718" name="Text Box 14"/>
          <p:cNvSpPr txBox="1">
            <a:spLocks noChangeArrowheads="1"/>
          </p:cNvSpPr>
          <p:nvPr/>
        </p:nvSpPr>
        <p:spPr bwMode="auto">
          <a:xfrm>
            <a:off x="4032250" y="2708275"/>
            <a:ext cx="5111750" cy="2369880"/>
          </a:xfrm>
          <a:prstGeom prst="rect">
            <a:avLst/>
          </a:prstGeom>
          <a:solidFill>
            <a:srgbClr val="FFFF99"/>
          </a:solidFill>
          <a:ln w="6350">
            <a:solidFill>
              <a:schemeClr val="tx1"/>
            </a:solidFill>
            <a:miter lim="800000"/>
            <a:headEnd/>
            <a:tailEnd/>
          </a:ln>
          <a:effectLst>
            <a:prstShdw prst="shdw17" dist="17961" dir="2700000">
              <a:schemeClr val="tx1">
                <a:gamma/>
                <a:shade val="60000"/>
                <a:invGamma/>
              </a:schemeClr>
            </a:prstShdw>
          </a:effectLst>
        </p:spPr>
        <p:txBody>
          <a:bodyPr>
            <a:spAutoFit/>
          </a:bodyPr>
          <a:lstStyle>
            <a:lvl1pPr eaLnBrk="0" hangingPunct="0">
              <a:defRPr kumimoji="1">
                <a:solidFill>
                  <a:schemeClr val="tx1"/>
                </a:solidFill>
                <a:latin typeface="Arial" charset="0"/>
                <a:ea typeface="ＭＳ Ｐゴシック" pitchFamily="50" charset="-128"/>
              </a:defRPr>
            </a:lvl1pPr>
            <a:lvl2pPr eaLnBrk="0" hangingPunct="0">
              <a:defRPr kumimoji="1">
                <a:solidFill>
                  <a:schemeClr val="tx1"/>
                </a:solidFill>
                <a:latin typeface="Arial" charset="0"/>
                <a:ea typeface="ＭＳ Ｐゴシック" pitchFamily="50" charset="-128"/>
              </a:defRPr>
            </a:lvl2pPr>
            <a:lvl3pPr eaLnBrk="0" hangingPunct="0">
              <a:defRPr kumimoji="1">
                <a:solidFill>
                  <a:schemeClr val="tx1"/>
                </a:solidFill>
                <a:latin typeface="Arial" charset="0"/>
                <a:ea typeface="ＭＳ Ｐゴシック" pitchFamily="50" charset="-128"/>
              </a:defRPr>
            </a:lvl3pPr>
            <a:lvl4pPr eaLnBrk="0" hangingPunct="0">
              <a:defRPr kumimoji="1">
                <a:solidFill>
                  <a:schemeClr val="tx1"/>
                </a:solidFill>
                <a:latin typeface="Arial" charset="0"/>
                <a:ea typeface="ＭＳ Ｐゴシック" pitchFamily="50" charset="-128"/>
              </a:defRPr>
            </a:lvl4pPr>
            <a:lvl5pPr eaLnBrk="0" hangingPunct="0">
              <a:defRPr kumimoji="1">
                <a:solidFill>
                  <a:schemeClr val="tx1"/>
                </a:solidFill>
                <a:latin typeface="Arial" charset="0"/>
                <a:ea typeface="ＭＳ Ｐゴシック" pitchFamily="50" charset="-128"/>
              </a:defRPr>
            </a:lvl5pPr>
            <a:lvl6pPr eaLnBrk="0" fontAlgn="base" hangingPunct="0">
              <a:spcBef>
                <a:spcPct val="0"/>
              </a:spcBef>
              <a:spcAft>
                <a:spcPct val="0"/>
              </a:spcAft>
              <a:defRPr kumimoji="1">
                <a:solidFill>
                  <a:schemeClr val="tx1"/>
                </a:solidFill>
                <a:latin typeface="Arial" charset="0"/>
                <a:ea typeface="ＭＳ Ｐゴシック" pitchFamily="50" charset="-128"/>
              </a:defRPr>
            </a:lvl6pPr>
            <a:lvl7pPr eaLnBrk="0" fontAlgn="base" hangingPunct="0">
              <a:spcBef>
                <a:spcPct val="0"/>
              </a:spcBef>
              <a:spcAft>
                <a:spcPct val="0"/>
              </a:spcAft>
              <a:defRPr kumimoji="1">
                <a:solidFill>
                  <a:schemeClr val="tx1"/>
                </a:solidFill>
                <a:latin typeface="Arial" charset="0"/>
                <a:ea typeface="ＭＳ Ｐゴシック" pitchFamily="50" charset="-128"/>
              </a:defRPr>
            </a:lvl7pPr>
            <a:lvl8pPr eaLnBrk="0" fontAlgn="base" hangingPunct="0">
              <a:spcBef>
                <a:spcPct val="0"/>
              </a:spcBef>
              <a:spcAft>
                <a:spcPct val="0"/>
              </a:spcAft>
              <a:defRPr kumimoji="1">
                <a:solidFill>
                  <a:schemeClr val="tx1"/>
                </a:solidFill>
                <a:latin typeface="Arial" charset="0"/>
                <a:ea typeface="ＭＳ Ｐゴシック" pitchFamily="50" charset="-128"/>
              </a:defRPr>
            </a:lvl8pPr>
            <a:lvl9pPr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hangingPunct="1">
              <a:spcBef>
                <a:spcPct val="50000"/>
              </a:spcBef>
              <a:defRPr/>
            </a:pPr>
            <a:r>
              <a:rPr lang="ja-JP" altLang="en-US" sz="2000" b="1" dirty="0" smtClean="0"/>
              <a:t>・</a:t>
            </a:r>
            <a:r>
              <a:rPr lang="ja-JP" altLang="en-US" b="1" dirty="0" smtClean="0"/>
              <a:t>解析</a:t>
            </a:r>
            <a:r>
              <a:rPr lang="ja-JP" altLang="en-US" b="1" dirty="0" smtClean="0"/>
              <a:t>の不確かさはどの程度か？</a:t>
            </a:r>
            <a:br>
              <a:rPr lang="ja-JP" altLang="en-US" b="1" dirty="0" smtClean="0"/>
            </a:br>
            <a:r>
              <a:rPr lang="ja-JP" altLang="en-US" b="1" dirty="0" smtClean="0"/>
              <a:t>・局所的に濃度が高い箇所があるのではないか？</a:t>
            </a:r>
            <a:r>
              <a:rPr lang="ja-JP" altLang="en-US" dirty="0" smtClean="0"/>
              <a:t> </a:t>
            </a:r>
            <a:r>
              <a:rPr lang="ja-JP" altLang="en-US" b="1" dirty="0" smtClean="0"/>
              <a:t/>
            </a:r>
            <a:br>
              <a:rPr lang="ja-JP" altLang="en-US" b="1" dirty="0" smtClean="0"/>
            </a:br>
            <a:r>
              <a:rPr lang="ja-JP" altLang="en-US" b="1" dirty="0" smtClean="0"/>
              <a:t>・解析条件の水素発生量（全炉心内</a:t>
            </a:r>
            <a:r>
              <a:rPr lang="en-US" altLang="ja-JP" b="1" dirty="0" smtClean="0"/>
              <a:t>75%</a:t>
            </a:r>
            <a:r>
              <a:rPr lang="ja-JP" altLang="en-US" b="1" dirty="0" smtClean="0"/>
              <a:t>ジルコニ</a:t>
            </a:r>
            <a:br>
              <a:rPr lang="ja-JP" altLang="en-US" b="1" dirty="0" smtClean="0"/>
            </a:br>
            <a:r>
              <a:rPr lang="ja-JP" altLang="en-US" b="1" dirty="0" smtClean="0"/>
              <a:t>　ウムと水の反応）の不確かさはどの程度か？</a:t>
            </a:r>
            <a:br>
              <a:rPr lang="ja-JP" altLang="en-US" b="1" dirty="0" smtClean="0"/>
            </a:br>
            <a:r>
              <a:rPr lang="ja-JP" altLang="en-US" b="1" dirty="0" smtClean="0"/>
              <a:t>・それらを考慮すると、</a:t>
            </a:r>
            <a:r>
              <a:rPr lang="ja-JP" altLang="en-US" b="1" dirty="0" smtClean="0">
                <a:solidFill>
                  <a:srgbClr val="FF0000"/>
                </a:solidFill>
              </a:rPr>
              <a:t>安全評価としては爆轟が生</a:t>
            </a:r>
            <a:br>
              <a:rPr lang="ja-JP" altLang="en-US" b="1" dirty="0" smtClean="0">
                <a:solidFill>
                  <a:srgbClr val="FF0000"/>
                </a:solidFill>
              </a:rPr>
            </a:br>
            <a:r>
              <a:rPr lang="ja-JP" altLang="en-US" b="1" dirty="0" smtClean="0">
                <a:solidFill>
                  <a:srgbClr val="FF0000"/>
                </a:solidFill>
              </a:rPr>
              <a:t>　</a:t>
            </a:r>
            <a:r>
              <a:rPr lang="ja-JP" altLang="en-US" b="1" dirty="0" err="1" smtClean="0">
                <a:solidFill>
                  <a:srgbClr val="FF0000"/>
                </a:solidFill>
              </a:rPr>
              <a:t>じ</a:t>
            </a:r>
            <a:r>
              <a:rPr lang="ja-JP" altLang="en-US" b="1" dirty="0" smtClean="0">
                <a:solidFill>
                  <a:srgbClr val="FF0000"/>
                </a:solidFill>
              </a:rPr>
              <a:t>うる</a:t>
            </a:r>
            <a:r>
              <a:rPr lang="ja-JP" altLang="en-US" b="1" dirty="0" smtClean="0"/>
              <a:t>と判断するのが妥当ではないか？</a:t>
            </a:r>
            <a:br>
              <a:rPr lang="ja-JP" altLang="en-US" b="1" dirty="0" smtClean="0"/>
            </a:br>
            <a:r>
              <a:rPr lang="ja-JP" altLang="en-US" b="1" dirty="0" smtClean="0"/>
              <a:t> </a:t>
            </a:r>
            <a:r>
              <a:rPr lang="ja-JP" altLang="en-US" sz="2000" b="1" dirty="0" smtClean="0"/>
              <a:t>・</a:t>
            </a:r>
            <a:r>
              <a:rPr lang="ja-JP" altLang="en-US" b="1" dirty="0" smtClean="0"/>
              <a:t>爆轟を起きた際の格納容器の圧力とその健全性　</a:t>
            </a:r>
            <a:br>
              <a:rPr lang="ja-JP" altLang="en-US" b="1" dirty="0" smtClean="0"/>
            </a:br>
            <a:r>
              <a:rPr lang="ja-JP" altLang="en-US" b="1" dirty="0" smtClean="0"/>
              <a:t>　を評価すべきである。</a:t>
            </a:r>
          </a:p>
        </p:txBody>
      </p:sp>
    </p:spTree>
    <p:extLst>
      <p:ext uri="{BB962C8B-B14F-4D97-AF65-F5344CB8AC3E}">
        <p14:creationId xmlns:p14="http://schemas.microsoft.com/office/powerpoint/2010/main" val="981577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solidFill>
            <a:schemeClr val="accent5">
              <a:lumMod val="20000"/>
              <a:lumOff val="80000"/>
            </a:schemeClr>
          </a:solidFill>
        </p:spPr>
        <p:txBody>
          <a:bodyPr>
            <a:normAutofit/>
          </a:bodyPr>
          <a:lstStyle/>
          <a:p>
            <a:r>
              <a:rPr kumimoji="1" lang="ja-JP" altLang="en-US" dirty="0" smtClean="0"/>
              <a:t>計算の不確実さを無視した解析</a:t>
            </a:r>
            <a:endParaRPr kumimoji="1" lang="ja-JP" altLang="en-US" dirty="0"/>
          </a:p>
        </p:txBody>
      </p:sp>
      <p:sp>
        <p:nvSpPr>
          <p:cNvPr id="6" name="コンテンツ プレースホルダー 5"/>
          <p:cNvSpPr>
            <a:spLocks noGrp="1"/>
          </p:cNvSpPr>
          <p:nvPr>
            <p:ph idx="1"/>
          </p:nvPr>
        </p:nvSpPr>
        <p:spPr>
          <a:xfrm>
            <a:off x="107504" y="1700808"/>
            <a:ext cx="8877672" cy="4525963"/>
          </a:xfrm>
        </p:spPr>
        <p:txBody>
          <a:bodyPr>
            <a:normAutofit lnSpcReduction="10000"/>
          </a:bodyPr>
          <a:lstStyle/>
          <a:p>
            <a:r>
              <a:rPr kumimoji="1" lang="ja-JP" altLang="en-US" dirty="0" smtClean="0">
                <a:solidFill>
                  <a:srgbClr val="FF0000"/>
                </a:solidFill>
              </a:rPr>
              <a:t>爆発限界（水素濃度１３％）ぎりぎりの数値</a:t>
            </a:r>
            <a:r>
              <a:rPr kumimoji="1" lang="ja-JP" altLang="en-US" dirty="0" smtClean="0"/>
              <a:t>である</a:t>
            </a:r>
            <a:endParaRPr kumimoji="1" lang="en-US" altLang="ja-JP" dirty="0" smtClean="0"/>
          </a:p>
          <a:p>
            <a:r>
              <a:rPr lang="ja-JP" altLang="en-US" dirty="0" smtClean="0"/>
              <a:t>ジルコニウム被覆管の</a:t>
            </a:r>
            <a:r>
              <a:rPr lang="en-US" altLang="ja-JP" dirty="0" smtClean="0"/>
              <a:t>75</a:t>
            </a:r>
            <a:r>
              <a:rPr lang="ja-JP" altLang="en-US" dirty="0" smtClean="0"/>
              <a:t>％が水と反応するとして発生する水素の量を計算している。それ以上なら爆発限界に達してしまう</a:t>
            </a:r>
            <a:endParaRPr lang="en-US" altLang="ja-JP" dirty="0" smtClean="0"/>
          </a:p>
          <a:p>
            <a:r>
              <a:rPr kumimoji="1" lang="ja-JP" altLang="en-US" dirty="0"/>
              <a:t>水素</a:t>
            </a:r>
            <a:r>
              <a:rPr kumimoji="1" lang="ja-JP" altLang="en-US" dirty="0" smtClean="0"/>
              <a:t>は</a:t>
            </a:r>
            <a:r>
              <a:rPr kumimoji="1" lang="ja-JP" altLang="en-US" dirty="0"/>
              <a:t>、格納</a:t>
            </a:r>
            <a:r>
              <a:rPr kumimoji="1" lang="ja-JP" altLang="en-US" dirty="0" smtClean="0"/>
              <a:t>容器内</a:t>
            </a:r>
            <a:r>
              <a:rPr lang="ja-JP" altLang="en-US" dirty="0" smtClean="0"/>
              <a:t>でほぼ</a:t>
            </a:r>
            <a:r>
              <a:rPr kumimoji="1" lang="ja-JP" altLang="en-US" dirty="0" smtClean="0"/>
              <a:t>均一濃度になる。しかし、内部構造物に妨げられれば、局所的に濃度が上がる。また、軽いから上方では濃度が高くなるはず</a:t>
            </a:r>
            <a:endParaRPr kumimoji="1" lang="en-US" altLang="ja-JP" dirty="0" smtClean="0"/>
          </a:p>
          <a:p>
            <a:r>
              <a:rPr lang="ja-JP" altLang="en-US" dirty="0"/>
              <a:t>限界内に収まる</a:t>
            </a:r>
            <a:r>
              <a:rPr lang="ja-JP" altLang="en-US" dirty="0" smtClean="0"/>
              <a:t>よう、作った</a:t>
            </a:r>
            <a:r>
              <a:rPr lang="ja-JP" altLang="en-US" dirty="0"/>
              <a:t>ような計算だ</a:t>
            </a:r>
            <a:endParaRPr kumimoji="1" lang="ja-JP" altLang="en-US" dirty="0"/>
          </a:p>
        </p:txBody>
      </p:sp>
    </p:spTree>
    <p:extLst>
      <p:ext uri="{BB962C8B-B14F-4D97-AF65-F5344CB8AC3E}">
        <p14:creationId xmlns:p14="http://schemas.microsoft.com/office/powerpoint/2010/main" val="3976478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en-US" dirty="0"/>
              <a:t>格納容器に窒素を充填すべきで</a:t>
            </a:r>
            <a:r>
              <a:rPr lang="ja-JP" altLang="en-US" dirty="0" smtClean="0"/>
              <a:t>ある</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normAutofit fontScale="92500" lnSpcReduction="20000"/>
          </a:bodyPr>
          <a:lstStyle/>
          <a:p>
            <a:r>
              <a:rPr kumimoji="1" lang="ja-JP" altLang="en-US" sz="3500" dirty="0" smtClean="0"/>
              <a:t>沸騰水型</a:t>
            </a:r>
            <a:r>
              <a:rPr lang="ja-JP" altLang="en-US" sz="3500" dirty="0"/>
              <a:t>原子</a:t>
            </a:r>
            <a:r>
              <a:rPr lang="ja-JP" altLang="en-US" sz="3500" dirty="0" smtClean="0"/>
              <a:t>炉</a:t>
            </a:r>
            <a:r>
              <a:rPr kumimoji="1" lang="ja-JP" altLang="en-US" sz="3500" dirty="0" smtClean="0"/>
              <a:t>（</a:t>
            </a:r>
            <a:r>
              <a:rPr kumimoji="1" lang="en-US" altLang="ja-JP" sz="3500" dirty="0" smtClean="0"/>
              <a:t>BWR</a:t>
            </a:r>
            <a:r>
              <a:rPr kumimoji="1" lang="ja-JP" altLang="en-US" sz="3500" dirty="0" smtClean="0"/>
              <a:t>）では、格納容器は窒素充填されている。福島事故では、水素爆発は容器外の建屋で起こった</a:t>
            </a:r>
            <a:endParaRPr kumimoji="1" lang="en-US" altLang="ja-JP" sz="3500" dirty="0" smtClean="0"/>
          </a:p>
          <a:p>
            <a:r>
              <a:rPr lang="ja-JP" altLang="en-US" sz="3500" dirty="0"/>
              <a:t>加圧</a:t>
            </a:r>
            <a:r>
              <a:rPr lang="ja-JP" altLang="en-US" sz="3500" dirty="0" smtClean="0"/>
              <a:t>水型</a:t>
            </a:r>
            <a:r>
              <a:rPr lang="ja-JP" altLang="en-US" sz="3500" dirty="0"/>
              <a:t>原子</a:t>
            </a:r>
            <a:r>
              <a:rPr lang="ja-JP" altLang="en-US" sz="3500" dirty="0" smtClean="0"/>
              <a:t>炉（</a:t>
            </a:r>
            <a:r>
              <a:rPr lang="en-US" altLang="ja-JP" sz="3500" dirty="0" smtClean="0"/>
              <a:t>PWR</a:t>
            </a:r>
            <a:r>
              <a:rPr lang="ja-JP" altLang="en-US" sz="3500" dirty="0" smtClean="0"/>
              <a:t>）では、格納容器の体積が大きいため水素濃度の上昇が遅いという理由で空気のままである。しかし、それは時間の問題</a:t>
            </a:r>
            <a:endParaRPr lang="en-US" altLang="ja-JP" sz="3500" dirty="0" smtClean="0"/>
          </a:p>
          <a:p>
            <a:r>
              <a:rPr kumimoji="1" lang="ja-JP" altLang="en-US" sz="3500" dirty="0"/>
              <a:t>水素結合</a:t>
            </a:r>
            <a:r>
              <a:rPr kumimoji="1" lang="ja-JP" altLang="en-US" sz="3500" dirty="0" smtClean="0"/>
              <a:t>装置（リコンバイナー）や水素燃焼装置（イグナイター）が設置されているが、機能には限界がある</a:t>
            </a:r>
            <a:endParaRPr kumimoji="1" lang="en-US" altLang="ja-JP" sz="3500" dirty="0" smtClean="0"/>
          </a:p>
          <a:p>
            <a:r>
              <a:rPr lang="ja-JP" altLang="en-US" sz="3500" u="sng" dirty="0" smtClean="0">
                <a:solidFill>
                  <a:srgbClr val="92D050"/>
                </a:solidFill>
              </a:rPr>
              <a:t>技術的に可能な対策はすべて実施すべきである</a:t>
            </a:r>
            <a:endParaRPr kumimoji="1" lang="en-US" altLang="ja-JP" sz="3500" u="sng" dirty="0" smtClean="0">
              <a:solidFill>
                <a:srgbClr val="92D050"/>
              </a:solidFill>
            </a:endParaRPr>
          </a:p>
          <a:p>
            <a:endParaRPr kumimoji="1" lang="ja-JP" altLang="en-US" dirty="0"/>
          </a:p>
        </p:txBody>
      </p:sp>
    </p:spTree>
    <p:extLst>
      <p:ext uri="{BB962C8B-B14F-4D97-AF65-F5344CB8AC3E}">
        <p14:creationId xmlns:p14="http://schemas.microsoft.com/office/powerpoint/2010/main" val="3953837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solidFill>
            <a:srgbClr val="FFFF00"/>
          </a:solidFill>
        </p:spPr>
        <p:txBody>
          <a:bodyPr>
            <a:normAutofit fontScale="90000"/>
          </a:bodyPr>
          <a:lstStyle/>
          <a:p>
            <a:r>
              <a:rPr kumimoji="1" lang="ja-JP" altLang="en-US" dirty="0" smtClean="0"/>
              <a:t>まとめ：不確実さに満ちた過酷事故対策</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lstStyle/>
          <a:p>
            <a:pPr marL="0" indent="0">
              <a:buNone/>
            </a:pPr>
            <a:r>
              <a:rPr kumimoji="1" lang="ja-JP" altLang="en-US" dirty="0" smtClean="0"/>
              <a:t>（１）メルトダウン（核燃料熔融）と原子炉容器の　</a:t>
            </a:r>
            <a:r>
              <a:rPr kumimoji="1" lang="en-US" altLang="ja-JP" dirty="0" smtClean="0"/>
              <a:t>	</a:t>
            </a:r>
            <a:r>
              <a:rPr kumimoji="1" lang="ja-JP" altLang="en-US" dirty="0" smtClean="0"/>
              <a:t>破壊を防げない</a:t>
            </a:r>
            <a:endParaRPr kumimoji="1" lang="en-US" altLang="ja-JP" dirty="0" smtClean="0"/>
          </a:p>
          <a:p>
            <a:pPr marL="0" indent="0">
              <a:buNone/>
            </a:pPr>
            <a:r>
              <a:rPr lang="ja-JP" altLang="en-US" dirty="0" smtClean="0"/>
              <a:t>（２）コア・コンクリート反応を防げるとは言えない</a:t>
            </a:r>
            <a:endParaRPr lang="en-US" altLang="ja-JP" dirty="0" smtClean="0"/>
          </a:p>
          <a:p>
            <a:pPr marL="0" indent="0">
              <a:buNone/>
            </a:pPr>
            <a:r>
              <a:rPr kumimoji="1" lang="ja-JP" altLang="en-US" dirty="0" smtClean="0"/>
              <a:t>（３）水蒸気爆発を</a:t>
            </a:r>
            <a:r>
              <a:rPr lang="ja-JP" altLang="en-US" dirty="0"/>
              <a:t>防げるとは言えない</a:t>
            </a:r>
            <a:endParaRPr lang="en-US" altLang="ja-JP" dirty="0"/>
          </a:p>
          <a:p>
            <a:pPr marL="0" indent="0">
              <a:buNone/>
            </a:pPr>
            <a:r>
              <a:rPr kumimoji="1" lang="ja-JP" altLang="en-US" dirty="0" smtClean="0"/>
              <a:t>（４）水素爆発を</a:t>
            </a:r>
            <a:r>
              <a:rPr lang="ja-JP" altLang="en-US" dirty="0"/>
              <a:t>防げるとは言えない</a:t>
            </a:r>
            <a:endParaRPr lang="en-US" altLang="ja-JP" dirty="0"/>
          </a:p>
          <a:p>
            <a:endParaRPr kumimoji="1" lang="ja-JP" altLang="en-US" dirty="0"/>
          </a:p>
        </p:txBody>
      </p:sp>
    </p:spTree>
    <p:extLst>
      <p:ext uri="{BB962C8B-B14F-4D97-AF65-F5344CB8AC3E}">
        <p14:creationId xmlns:p14="http://schemas.microsoft.com/office/powerpoint/2010/main" val="4188977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取るべき対策</a:t>
            </a:r>
            <a:endParaRPr kumimoji="1" lang="ja-JP" altLang="en-US" dirty="0"/>
          </a:p>
        </p:txBody>
      </p:sp>
      <p:sp>
        <p:nvSpPr>
          <p:cNvPr id="3" name="コンテンツ プレースホルダー 2"/>
          <p:cNvSpPr>
            <a:spLocks noGrp="1"/>
          </p:cNvSpPr>
          <p:nvPr>
            <p:ph idx="1"/>
          </p:nvPr>
        </p:nvSpPr>
        <p:spPr>
          <a:xfrm>
            <a:off x="107504" y="1600200"/>
            <a:ext cx="8928992" cy="4525963"/>
          </a:xfrm>
        </p:spPr>
        <p:txBody>
          <a:bodyPr>
            <a:normAutofit lnSpcReduction="10000"/>
          </a:bodyPr>
          <a:lstStyle/>
          <a:p>
            <a:pPr marL="0" indent="0">
              <a:buNone/>
            </a:pPr>
            <a:r>
              <a:rPr kumimoji="1" lang="ja-JP" altLang="en-US" dirty="0" smtClean="0"/>
              <a:t>（１）コア・キャッチャーを設置すること</a:t>
            </a:r>
            <a:endParaRPr kumimoji="1" lang="en-US" altLang="ja-JP" dirty="0" smtClean="0"/>
          </a:p>
          <a:p>
            <a:pPr marL="0" indent="0">
              <a:buNone/>
            </a:pPr>
            <a:r>
              <a:rPr lang="ja-JP" altLang="en-US" dirty="0" smtClean="0"/>
              <a:t>（２）格納容器を窒素充填にすること</a:t>
            </a:r>
            <a:endParaRPr lang="en-US" altLang="ja-JP" dirty="0" smtClean="0"/>
          </a:p>
          <a:p>
            <a:pPr marL="0" indent="0">
              <a:buNone/>
            </a:pPr>
            <a:r>
              <a:rPr kumimoji="1" lang="ja-JP" altLang="en-US" dirty="0" smtClean="0"/>
              <a:t>（３）</a:t>
            </a:r>
            <a:r>
              <a:rPr lang="ja-JP" altLang="en-US" dirty="0"/>
              <a:t>規制委員会は、別の解析コードを使って、</a:t>
            </a:r>
            <a:r>
              <a:rPr lang="ja-JP" altLang="en-US" dirty="0" smtClean="0"/>
              <a:t>クロ</a:t>
            </a:r>
            <a:r>
              <a:rPr lang="en-US" altLang="ja-JP" dirty="0" smtClean="0"/>
              <a:t>	</a:t>
            </a:r>
            <a:r>
              <a:rPr lang="ja-JP" altLang="en-US" dirty="0" smtClean="0"/>
              <a:t>スチェック</a:t>
            </a:r>
            <a:r>
              <a:rPr lang="ja-JP" altLang="en-US" dirty="0"/>
              <a:t>評価をすべきで</a:t>
            </a:r>
            <a:r>
              <a:rPr lang="ja-JP" altLang="en-US" dirty="0" smtClean="0"/>
              <a:t>ある⇒</a:t>
            </a:r>
            <a:r>
              <a:rPr lang="ja-JP" altLang="en-US" dirty="0"/>
              <a:t>（原子力</a:t>
            </a:r>
            <a:r>
              <a:rPr lang="ja-JP" altLang="en-US" dirty="0" smtClean="0"/>
              <a:t>市民</a:t>
            </a:r>
            <a:r>
              <a:rPr lang="en-US" altLang="ja-JP" dirty="0" smtClean="0"/>
              <a:t>	</a:t>
            </a:r>
            <a:r>
              <a:rPr lang="ja-JP" altLang="en-US" dirty="0" smtClean="0"/>
              <a:t>委員会</a:t>
            </a:r>
            <a:r>
              <a:rPr lang="ja-JP" altLang="en-US" dirty="0"/>
              <a:t>では）規制</a:t>
            </a:r>
            <a:r>
              <a:rPr lang="ja-JP" altLang="en-US" dirty="0" smtClean="0"/>
              <a:t>委員会に</a:t>
            </a:r>
            <a:r>
              <a:rPr lang="ja-JP" altLang="en-US" dirty="0"/>
              <a:t>実行の有無を</a:t>
            </a:r>
            <a:r>
              <a:rPr lang="ja-JP" altLang="en-US" dirty="0" smtClean="0"/>
              <a:t>問い</a:t>
            </a:r>
            <a:r>
              <a:rPr lang="en-US" altLang="ja-JP" dirty="0" smtClean="0"/>
              <a:t>	</a:t>
            </a:r>
            <a:r>
              <a:rPr lang="ja-JP" altLang="en-US" dirty="0" smtClean="0"/>
              <a:t>合わせ中</a:t>
            </a:r>
            <a:endParaRPr lang="ja-JP" altLang="en-US" dirty="0"/>
          </a:p>
          <a:p>
            <a:pPr marL="0" indent="0">
              <a:buNone/>
            </a:pPr>
            <a:r>
              <a:rPr lang="ja-JP" altLang="en-US" dirty="0" smtClean="0"/>
              <a:t>（４）九州電力は、対策の有効性を示す実証実験を</a:t>
            </a:r>
            <a:r>
              <a:rPr lang="en-US" altLang="ja-JP" dirty="0" smtClean="0"/>
              <a:t>	</a:t>
            </a:r>
            <a:r>
              <a:rPr lang="ja-JP" altLang="en-US" dirty="0" smtClean="0"/>
              <a:t>公開でおこなうこと</a:t>
            </a:r>
            <a:endParaRPr lang="en-US" altLang="ja-JP" dirty="0" smtClean="0"/>
          </a:p>
          <a:p>
            <a:r>
              <a:rPr lang="ja-JP" altLang="en-US" u="sng" dirty="0">
                <a:solidFill>
                  <a:srgbClr val="92D050"/>
                </a:solidFill>
              </a:rPr>
              <a:t>技術的に可能な対策はすべて実施すべきで</a:t>
            </a:r>
            <a:r>
              <a:rPr lang="ja-JP" altLang="en-US" u="sng" dirty="0" smtClean="0">
                <a:solidFill>
                  <a:srgbClr val="92D050"/>
                </a:solidFill>
              </a:rPr>
              <a:t>ある</a:t>
            </a:r>
            <a:endParaRPr lang="ja-JP" altLang="en-US" u="sng" dirty="0">
              <a:solidFill>
                <a:srgbClr val="92D050"/>
              </a:solidFill>
            </a:endParaRPr>
          </a:p>
        </p:txBody>
      </p:sp>
    </p:spTree>
    <p:extLst>
      <p:ext uri="{BB962C8B-B14F-4D97-AF65-F5344CB8AC3E}">
        <p14:creationId xmlns:p14="http://schemas.microsoft.com/office/powerpoint/2010/main" val="318944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kumimoji="1" lang="ja-JP" altLang="en-US" dirty="0" smtClean="0"/>
              <a:t>ストレステスト意見聴取会</a:t>
            </a:r>
            <a:r>
              <a:rPr kumimoji="1" lang="en-US" altLang="ja-JP" dirty="0" smtClean="0"/>
              <a:t/>
            </a:r>
            <a:br>
              <a:rPr kumimoji="1" lang="en-US" altLang="ja-JP" dirty="0" smtClean="0"/>
            </a:br>
            <a:r>
              <a:rPr lang="ja-JP" altLang="en-US" dirty="0" smtClean="0"/>
              <a:t>（</a:t>
            </a:r>
            <a:r>
              <a:rPr lang="en-US" altLang="ja-JP" dirty="0" smtClean="0"/>
              <a:t>2011.11-2012.9</a:t>
            </a:r>
            <a:r>
              <a:rPr lang="ja-JP" altLang="en-US" dirty="0" smtClean="0"/>
              <a:t>）</a:t>
            </a:r>
            <a:endParaRPr kumimoji="1" lang="ja-JP" altLang="en-US" dirty="0"/>
          </a:p>
        </p:txBody>
      </p:sp>
      <p:sp>
        <p:nvSpPr>
          <p:cNvPr id="3" name="コンテンツ プレースホルダー 2"/>
          <p:cNvSpPr>
            <a:spLocks noGrp="1"/>
          </p:cNvSpPr>
          <p:nvPr>
            <p:ph idx="1"/>
          </p:nvPr>
        </p:nvSpPr>
        <p:spPr>
          <a:xfrm>
            <a:off x="395536" y="1556792"/>
            <a:ext cx="8568952" cy="4525963"/>
          </a:xfrm>
        </p:spPr>
        <p:txBody>
          <a:bodyPr>
            <a:normAutofit/>
          </a:bodyPr>
          <a:lstStyle/>
          <a:p>
            <a:r>
              <a:rPr lang="en-US" altLang="ja-JP" b="1" dirty="0"/>
              <a:t>2011</a:t>
            </a:r>
            <a:r>
              <a:rPr lang="ja-JP" altLang="en-US" b="1" dirty="0"/>
              <a:t>年</a:t>
            </a:r>
            <a:r>
              <a:rPr lang="en-US" altLang="ja-JP" b="1" dirty="0"/>
              <a:t>6</a:t>
            </a:r>
            <a:r>
              <a:rPr lang="ja-JP" altLang="en-US" b="1" dirty="0" smtClean="0"/>
              <a:t>月・・・菅</a:t>
            </a:r>
            <a:r>
              <a:rPr lang="ja-JP" altLang="en-US" b="1" dirty="0"/>
              <a:t>直人</a:t>
            </a:r>
            <a:r>
              <a:rPr lang="ja-JP" altLang="en-US" b="1" dirty="0" smtClean="0"/>
              <a:t>首相がストレステスト</a:t>
            </a:r>
            <a:r>
              <a:rPr lang="ja-JP" altLang="en-US" b="1" dirty="0"/>
              <a:t>の実施を</a:t>
            </a:r>
            <a:r>
              <a:rPr lang="ja-JP" altLang="en-US" b="1" dirty="0" smtClean="0"/>
              <a:t>要請（玄海</a:t>
            </a:r>
            <a:r>
              <a:rPr lang="en-US" altLang="ja-JP" b="1" dirty="0" smtClean="0"/>
              <a:t>3</a:t>
            </a:r>
            <a:r>
              <a:rPr lang="ja-JP" altLang="en-US" b="1" dirty="0" smtClean="0"/>
              <a:t>号機再稼働合意の直前）</a:t>
            </a:r>
            <a:endParaRPr lang="en-US" altLang="ja-JP" b="1" dirty="0" smtClean="0"/>
          </a:p>
          <a:p>
            <a:pPr fontAlgn="auto">
              <a:spcAft>
                <a:spcPts val="0"/>
              </a:spcAft>
              <a:defRPr/>
            </a:pPr>
            <a:r>
              <a:rPr lang="ja-JP" altLang="ja-JP" b="1" dirty="0"/>
              <a:t>電力事業者から</a:t>
            </a:r>
            <a:r>
              <a:rPr lang="en-US" altLang="ja-JP" b="1" dirty="0" smtClean="0"/>
              <a:t>25</a:t>
            </a:r>
            <a:r>
              <a:rPr lang="ja-JP" altLang="ja-JP" b="1" dirty="0"/>
              <a:t>基のストレステスト報告書</a:t>
            </a:r>
            <a:r>
              <a:rPr lang="ja-JP" altLang="ja-JP" b="1" dirty="0" smtClean="0"/>
              <a:t>が提出された</a:t>
            </a:r>
            <a:r>
              <a:rPr lang="ja-JP" altLang="en-US" b="1" dirty="0" smtClean="0"/>
              <a:t>（</a:t>
            </a:r>
            <a:r>
              <a:rPr lang="en-US" altLang="ja-JP" b="1" dirty="0" smtClean="0"/>
              <a:t>11</a:t>
            </a:r>
            <a:r>
              <a:rPr lang="ja-JP" altLang="en-US" b="1" dirty="0" smtClean="0"/>
              <a:t>月から意見聴取会で審議開始）</a:t>
            </a:r>
            <a:endParaRPr lang="en-US" altLang="ja-JP" b="1" dirty="0" smtClean="0"/>
          </a:p>
          <a:p>
            <a:pPr fontAlgn="auto">
              <a:spcAft>
                <a:spcPts val="0"/>
              </a:spcAft>
              <a:defRPr/>
            </a:pPr>
            <a:r>
              <a:rPr lang="ja-JP" altLang="ja-JP" b="1" dirty="0" smtClean="0">
                <a:solidFill>
                  <a:srgbClr val="FF0000"/>
                </a:solidFill>
              </a:rPr>
              <a:t>再稼働</a:t>
            </a:r>
            <a:r>
              <a:rPr lang="ja-JP" altLang="ja-JP" b="1" dirty="0">
                <a:solidFill>
                  <a:srgbClr val="FF0000"/>
                </a:solidFill>
              </a:rPr>
              <a:t>に至ったのは大飯</a:t>
            </a:r>
            <a:r>
              <a:rPr lang="en-US" altLang="ja-JP" b="1" dirty="0">
                <a:solidFill>
                  <a:srgbClr val="FF0000"/>
                </a:solidFill>
              </a:rPr>
              <a:t>3</a:t>
            </a:r>
            <a:r>
              <a:rPr lang="ja-JP" altLang="ja-JP" b="1" dirty="0">
                <a:solidFill>
                  <a:srgbClr val="FF0000"/>
                </a:solidFill>
              </a:rPr>
              <a:t>・</a:t>
            </a:r>
            <a:r>
              <a:rPr lang="en-US" altLang="ja-JP" b="1" dirty="0">
                <a:solidFill>
                  <a:srgbClr val="FF0000"/>
                </a:solidFill>
              </a:rPr>
              <a:t>4</a:t>
            </a:r>
            <a:r>
              <a:rPr lang="ja-JP" altLang="ja-JP" b="1" dirty="0">
                <a:solidFill>
                  <a:srgbClr val="FF0000"/>
                </a:solidFill>
              </a:rPr>
              <a:t>号の</a:t>
            </a:r>
            <a:r>
              <a:rPr lang="en-US" altLang="ja-JP" b="1" dirty="0">
                <a:solidFill>
                  <a:srgbClr val="FF0000"/>
                </a:solidFill>
              </a:rPr>
              <a:t>2</a:t>
            </a:r>
            <a:r>
              <a:rPr lang="ja-JP" altLang="ja-JP" b="1" dirty="0">
                <a:solidFill>
                  <a:srgbClr val="FF0000"/>
                </a:solidFill>
              </a:rPr>
              <a:t>基</a:t>
            </a:r>
            <a:r>
              <a:rPr lang="ja-JP" altLang="ja-JP" b="1" dirty="0" smtClean="0">
                <a:solidFill>
                  <a:srgbClr val="FF0000"/>
                </a:solidFill>
              </a:rPr>
              <a:t>のみ</a:t>
            </a:r>
            <a:endParaRPr lang="en-US" altLang="ja-JP" b="1" dirty="0" smtClean="0">
              <a:solidFill>
                <a:srgbClr val="FF0000"/>
              </a:solidFill>
            </a:endParaRPr>
          </a:p>
          <a:p>
            <a:pPr marL="0" indent="0">
              <a:buNone/>
              <a:defRPr/>
            </a:pPr>
            <a:r>
              <a:rPr lang="ja-JP" altLang="en-US" b="1" dirty="0"/>
              <a:t>　▽</a:t>
            </a:r>
            <a:r>
              <a:rPr lang="ja-JP" altLang="en-US" b="1" dirty="0">
                <a:solidFill>
                  <a:srgbClr val="FF0000"/>
                </a:solidFill>
              </a:rPr>
              <a:t>玄海</a:t>
            </a:r>
            <a:r>
              <a:rPr lang="en-US" altLang="ja-JP" b="1" dirty="0">
                <a:solidFill>
                  <a:srgbClr val="FF0000"/>
                </a:solidFill>
              </a:rPr>
              <a:t>3</a:t>
            </a:r>
            <a:r>
              <a:rPr lang="ja-JP" altLang="en-US" b="1" dirty="0">
                <a:solidFill>
                  <a:srgbClr val="FF0000"/>
                </a:solidFill>
              </a:rPr>
              <a:t>号・</a:t>
            </a:r>
            <a:r>
              <a:rPr lang="en-US" altLang="ja-JP" b="1" dirty="0">
                <a:solidFill>
                  <a:srgbClr val="FF0000"/>
                </a:solidFill>
              </a:rPr>
              <a:t>4</a:t>
            </a:r>
            <a:r>
              <a:rPr lang="ja-JP" altLang="en-US" b="1" dirty="0">
                <a:solidFill>
                  <a:srgbClr val="FF0000"/>
                </a:solidFill>
              </a:rPr>
              <a:t>号は、審査・審議未了のまま終了</a:t>
            </a:r>
            <a:endParaRPr lang="en-US" altLang="ja-JP" b="1" dirty="0">
              <a:solidFill>
                <a:srgbClr val="FF0000"/>
              </a:solidFill>
            </a:endParaRPr>
          </a:p>
          <a:p>
            <a:pPr fontAlgn="auto">
              <a:spcAft>
                <a:spcPts val="0"/>
              </a:spcAft>
              <a:defRPr/>
            </a:pPr>
            <a:endParaRPr lang="ja-JP" altLang="en-US" b="1" dirty="0"/>
          </a:p>
          <a:p>
            <a:endParaRPr lang="en-US" altLang="ja-JP" dirty="0"/>
          </a:p>
          <a:p>
            <a:endParaRPr lang="ja-JP" altLang="en-US" dirty="0"/>
          </a:p>
          <a:p>
            <a:endParaRPr kumimoji="1" lang="ja-JP" altLang="en-US" dirty="0"/>
          </a:p>
        </p:txBody>
      </p:sp>
    </p:spTree>
    <p:extLst>
      <p:ext uri="{BB962C8B-B14F-4D97-AF65-F5344CB8AC3E}">
        <p14:creationId xmlns:p14="http://schemas.microsoft.com/office/powerpoint/2010/main" val="1482355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solidFill>
            <a:srgbClr val="FFFF00"/>
          </a:solidFill>
        </p:spPr>
        <p:txBody>
          <a:bodyPr>
            <a:normAutofit/>
          </a:bodyPr>
          <a:lstStyle/>
          <a:p>
            <a:r>
              <a:rPr lang="ja-JP" altLang="en-US" dirty="0"/>
              <a:t>完全なる</a:t>
            </a:r>
            <a:r>
              <a:rPr lang="ja-JP" altLang="en-US" dirty="0" smtClean="0"/>
              <a:t>対策</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4800" dirty="0"/>
              <a:t>完全なる対策は、玄海原発を廃炉にする</a:t>
            </a:r>
            <a:r>
              <a:rPr lang="ja-JP" altLang="en-US" sz="4800" dirty="0" smtClean="0"/>
              <a:t>ことである</a:t>
            </a:r>
            <a:endParaRPr lang="ja-JP" altLang="en-US" sz="4800" dirty="0"/>
          </a:p>
          <a:p>
            <a:endParaRPr kumimoji="1" lang="ja-JP" altLang="en-US" sz="4800" dirty="0"/>
          </a:p>
        </p:txBody>
      </p:sp>
    </p:spTree>
    <p:extLst>
      <p:ext uri="{BB962C8B-B14F-4D97-AF65-F5344CB8AC3E}">
        <p14:creationId xmlns:p14="http://schemas.microsoft.com/office/powerpoint/2010/main" val="355227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a:solidFill>
            <a:schemeClr val="accent5">
              <a:lumMod val="20000"/>
              <a:lumOff val="80000"/>
            </a:schemeClr>
          </a:solidFill>
        </p:spPr>
        <p:txBody>
          <a:bodyPr>
            <a:normAutofit fontScale="90000"/>
          </a:bodyPr>
          <a:lstStyle/>
          <a:p>
            <a:r>
              <a:rPr lang="ja-JP" altLang="en-US" dirty="0"/>
              <a:t>フィルタ・ベント設置を猶予すべきで</a:t>
            </a:r>
            <a:r>
              <a:rPr lang="ja-JP" altLang="en-US" dirty="0" smtClean="0"/>
              <a:t>ない</a:t>
            </a:r>
            <a:endParaRPr kumimoji="1" lang="ja-JP" altLang="en-US" dirty="0"/>
          </a:p>
        </p:txBody>
      </p:sp>
      <p:sp>
        <p:nvSpPr>
          <p:cNvPr id="3" name="コンテンツ プレースホルダー 2"/>
          <p:cNvSpPr>
            <a:spLocks noGrp="1"/>
          </p:cNvSpPr>
          <p:nvPr>
            <p:ph idx="1"/>
          </p:nvPr>
        </p:nvSpPr>
        <p:spPr>
          <a:xfrm>
            <a:off x="179512" y="1600200"/>
            <a:ext cx="8856984" cy="4525963"/>
          </a:xfrm>
        </p:spPr>
        <p:txBody>
          <a:bodyPr>
            <a:normAutofit/>
          </a:bodyPr>
          <a:lstStyle/>
          <a:p>
            <a:r>
              <a:rPr lang="ja-JP" altLang="en-US" dirty="0"/>
              <a:t>沸騰水型原子炉（</a:t>
            </a:r>
            <a:r>
              <a:rPr lang="en-US" altLang="ja-JP" dirty="0"/>
              <a:t>BWR</a:t>
            </a:r>
            <a:r>
              <a:rPr lang="ja-JP" altLang="en-US" dirty="0" smtClean="0"/>
              <a:t>）には、再稼働の条件として、</a:t>
            </a:r>
            <a:r>
              <a:rPr lang="ja-JP" altLang="en-US" dirty="0"/>
              <a:t>フィルタ・ベント</a:t>
            </a:r>
            <a:r>
              <a:rPr lang="ja-JP" altLang="en-US" dirty="0" smtClean="0"/>
              <a:t>設置が義務付けられた</a:t>
            </a:r>
            <a:endParaRPr lang="en-US" altLang="ja-JP" dirty="0" smtClean="0"/>
          </a:p>
          <a:p>
            <a:r>
              <a:rPr lang="ja-JP" altLang="en-US" dirty="0"/>
              <a:t>加圧水型原子炉（</a:t>
            </a:r>
            <a:r>
              <a:rPr lang="en-US" altLang="ja-JP" dirty="0"/>
              <a:t>PWR</a:t>
            </a:r>
            <a:r>
              <a:rPr lang="ja-JP" altLang="en-US" dirty="0"/>
              <a:t>）では、格納容器の体積が大きい</a:t>
            </a:r>
            <a:r>
              <a:rPr lang="ja-JP" altLang="en-US" dirty="0" smtClean="0"/>
              <a:t>ため、圧力上昇が遅いという理由で即時の設置は求められていない（</a:t>
            </a:r>
            <a:r>
              <a:rPr lang="en-US" altLang="ja-JP" dirty="0" smtClean="0"/>
              <a:t>5</a:t>
            </a:r>
            <a:r>
              <a:rPr lang="ja-JP" altLang="en-US" dirty="0" smtClean="0"/>
              <a:t>年猶予）</a:t>
            </a:r>
            <a:endParaRPr lang="en-US" altLang="ja-JP" dirty="0" smtClean="0"/>
          </a:p>
          <a:p>
            <a:r>
              <a:rPr kumimoji="1" lang="ja-JP" altLang="en-US" dirty="0" smtClean="0"/>
              <a:t>しかし、これも比較の問題である。フランス（すべて</a:t>
            </a:r>
            <a:r>
              <a:rPr kumimoji="1" lang="en-US" altLang="ja-JP" dirty="0" smtClean="0"/>
              <a:t>PWR</a:t>
            </a:r>
            <a:r>
              <a:rPr kumimoji="1" lang="ja-JP" altLang="en-US" dirty="0" smtClean="0"/>
              <a:t>）など欧州では、設置されている</a:t>
            </a:r>
            <a:endParaRPr kumimoji="1" lang="en-US" altLang="ja-JP" dirty="0" smtClean="0"/>
          </a:p>
          <a:p>
            <a:r>
              <a:rPr kumimoji="1" lang="ja-JP" altLang="en-US" u="sng" dirty="0" smtClean="0">
                <a:solidFill>
                  <a:srgbClr val="92D050"/>
                </a:solidFill>
              </a:rPr>
              <a:t>技術的に可能な対策はすべて実施すべきである</a:t>
            </a:r>
            <a:endParaRPr kumimoji="1" lang="ja-JP" altLang="en-US" u="sng" dirty="0">
              <a:solidFill>
                <a:srgbClr val="92D050"/>
              </a:solidFill>
            </a:endParaRPr>
          </a:p>
        </p:txBody>
      </p:sp>
    </p:spTree>
    <p:extLst>
      <p:ext uri="{BB962C8B-B14F-4D97-AF65-F5344CB8AC3E}">
        <p14:creationId xmlns:p14="http://schemas.microsoft.com/office/powerpoint/2010/main" val="1759261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solidFill>
            <a:schemeClr val="accent5">
              <a:lumMod val="20000"/>
              <a:lumOff val="80000"/>
            </a:schemeClr>
          </a:solidFill>
        </p:spPr>
        <p:txBody>
          <a:bodyPr>
            <a:normAutofit fontScale="90000"/>
          </a:bodyPr>
          <a:lstStyle/>
          <a:p>
            <a:r>
              <a:rPr lang="ja-JP" altLang="en-US" dirty="0" smtClean="0"/>
              <a:t>緊急対策所の</a:t>
            </a:r>
            <a:r>
              <a:rPr lang="ja-JP" altLang="en-US" dirty="0"/>
              <a:t>設置を猶予すべきで</a:t>
            </a:r>
            <a:r>
              <a:rPr lang="ja-JP" altLang="en-US" dirty="0" smtClean="0"/>
              <a:t>ない</a:t>
            </a:r>
            <a:endParaRPr kumimoji="1" lang="ja-JP" altLang="en-US" dirty="0"/>
          </a:p>
        </p:txBody>
      </p:sp>
      <p:sp>
        <p:nvSpPr>
          <p:cNvPr id="3" name="コンテンツ プレースホルダー 2"/>
          <p:cNvSpPr>
            <a:spLocks noGrp="1"/>
          </p:cNvSpPr>
          <p:nvPr>
            <p:ph idx="1"/>
          </p:nvPr>
        </p:nvSpPr>
        <p:spPr>
          <a:xfrm>
            <a:off x="0" y="1600200"/>
            <a:ext cx="9036496" cy="4525963"/>
          </a:xfrm>
        </p:spPr>
        <p:txBody>
          <a:bodyPr>
            <a:normAutofit/>
          </a:bodyPr>
          <a:lstStyle/>
          <a:p>
            <a:endParaRPr kumimoji="1" lang="en-US" altLang="ja-JP" u="sng" dirty="0" smtClean="0">
              <a:solidFill>
                <a:srgbClr val="92D050"/>
              </a:solidFill>
            </a:endParaRPr>
          </a:p>
          <a:p>
            <a:r>
              <a:rPr lang="ja-JP" altLang="en-US" dirty="0" smtClean="0"/>
              <a:t>免震構造の「緊急対策所」の設置は不可欠である</a:t>
            </a:r>
            <a:endParaRPr lang="en-US" altLang="ja-JP" dirty="0" smtClean="0"/>
          </a:p>
          <a:p>
            <a:r>
              <a:rPr kumimoji="1" lang="ja-JP" altLang="en-US" dirty="0" smtClean="0">
                <a:solidFill>
                  <a:srgbClr val="FF0000"/>
                </a:solidFill>
              </a:rPr>
              <a:t>福島事故で「免震重要棟」の存在が事故対策に決定的に重要だった</a:t>
            </a:r>
            <a:r>
              <a:rPr kumimoji="1" lang="ja-JP" altLang="en-US" dirty="0" smtClean="0"/>
              <a:t>という教訓を忘れてはならない</a:t>
            </a:r>
            <a:endParaRPr kumimoji="1" lang="en-US" altLang="ja-JP" u="sng" dirty="0" smtClean="0">
              <a:solidFill>
                <a:srgbClr val="92D050"/>
              </a:solidFill>
            </a:endParaRPr>
          </a:p>
          <a:p>
            <a:r>
              <a:rPr kumimoji="1" lang="ja-JP" altLang="en-US" u="sng" dirty="0" smtClean="0">
                <a:solidFill>
                  <a:srgbClr val="92D050"/>
                </a:solidFill>
              </a:rPr>
              <a:t>技術的に可能なすべての対策実施すべきである</a:t>
            </a:r>
            <a:endParaRPr kumimoji="1" lang="ja-JP" altLang="en-US" u="sng" dirty="0">
              <a:solidFill>
                <a:srgbClr val="92D050"/>
              </a:solidFill>
            </a:endParaRPr>
          </a:p>
        </p:txBody>
      </p:sp>
    </p:spTree>
    <p:extLst>
      <p:ext uri="{BB962C8B-B14F-4D97-AF65-F5344CB8AC3E}">
        <p14:creationId xmlns:p14="http://schemas.microsoft.com/office/powerpoint/2010/main" val="1863594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066800" y="304800"/>
            <a:ext cx="7543800" cy="1252538"/>
          </a:xfrm>
          <a:solidFill>
            <a:schemeClr val="accent5">
              <a:lumMod val="20000"/>
              <a:lumOff val="80000"/>
            </a:schemeClr>
          </a:solidFill>
        </p:spPr>
        <p:txBody>
          <a:bodyPr>
            <a:normAutofit/>
          </a:bodyPr>
          <a:lstStyle/>
          <a:p>
            <a:pPr>
              <a:defRPr/>
            </a:pPr>
            <a:r>
              <a:rPr lang="ja-JP" altLang="en-US" dirty="0" smtClean="0"/>
              <a:t>航空機</a:t>
            </a:r>
            <a:r>
              <a:rPr lang="ja-JP" altLang="en-US" dirty="0"/>
              <a:t>突入</a:t>
            </a:r>
            <a:r>
              <a:rPr lang="ja-JP" altLang="en-US" dirty="0" smtClean="0"/>
              <a:t>へ</a:t>
            </a:r>
            <a:r>
              <a:rPr lang="ja-JP" altLang="en-US" dirty="0"/>
              <a:t>の対策は万全か</a:t>
            </a:r>
            <a:endParaRPr lang="ja-JP" altLang="en-US" dirty="0" smtClean="0"/>
          </a:p>
        </p:txBody>
      </p:sp>
      <p:sp>
        <p:nvSpPr>
          <p:cNvPr id="3" name="スライド番号プレースホルダー 2"/>
          <p:cNvSpPr>
            <a:spLocks noGrp="1"/>
          </p:cNvSpPr>
          <p:nvPr>
            <p:ph type="sldNum" sz="quarter" idx="12"/>
          </p:nvPr>
        </p:nvSpPr>
        <p:spPr/>
        <p:txBody>
          <a:bodyPr/>
          <a:lstStyle/>
          <a:p>
            <a:pPr>
              <a:defRPr/>
            </a:pPr>
            <a:fld id="{5014D54E-845C-4DA6-AA56-BEC4D1AA2A45}" type="slidenum">
              <a:rPr lang="en-US" altLang="ja-JP"/>
              <a:pPr>
                <a:defRPr/>
              </a:pPr>
              <a:t>53</a:t>
            </a:fld>
            <a:endParaRPr lang="en-US" altLang="ja-JP"/>
          </a:p>
        </p:txBody>
      </p:sp>
      <p:sp>
        <p:nvSpPr>
          <p:cNvPr id="64516" name="テキスト ボックス 4"/>
          <p:cNvSpPr txBox="1">
            <a:spLocks noChangeArrowheads="1"/>
          </p:cNvSpPr>
          <p:nvPr/>
        </p:nvSpPr>
        <p:spPr bwMode="auto">
          <a:xfrm>
            <a:off x="971550" y="1557338"/>
            <a:ext cx="77771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ja-JP" altLang="en-US" sz="4000" dirty="0" smtClean="0"/>
              <a:t>◆航空機</a:t>
            </a:r>
            <a:r>
              <a:rPr lang="ja-JP" altLang="en-US" sz="4000" dirty="0"/>
              <a:t>事故は、制御不能</a:t>
            </a:r>
            <a:endParaRPr lang="en-US" altLang="ja-JP" sz="4000" dirty="0"/>
          </a:p>
          <a:p>
            <a:endParaRPr lang="en-US" altLang="ja-JP" sz="1800" dirty="0"/>
          </a:p>
          <a:p>
            <a:r>
              <a:rPr lang="ja-JP" altLang="en-US" sz="3600" dirty="0"/>
              <a:t>⇒</a:t>
            </a:r>
            <a:r>
              <a:rPr lang="en-US" altLang="ja-JP" sz="3600" dirty="0"/>
              <a:t>『</a:t>
            </a:r>
            <a:r>
              <a:rPr lang="ja-JP" altLang="en-US" sz="3600" dirty="0"/>
              <a:t>航空路が離れているから、航空機</a:t>
            </a:r>
            <a:endParaRPr lang="en-US" altLang="ja-JP" sz="3600" dirty="0"/>
          </a:p>
          <a:p>
            <a:r>
              <a:rPr lang="ja-JP" altLang="en-US" sz="3600" dirty="0"/>
              <a:t>　　が衝突する確率は小さい</a:t>
            </a:r>
            <a:r>
              <a:rPr lang="en-US" altLang="ja-JP" sz="3600" dirty="0"/>
              <a:t>』</a:t>
            </a:r>
            <a:r>
              <a:rPr lang="ja-JP" altLang="en-US" sz="3600" dirty="0"/>
              <a:t>として、</a:t>
            </a:r>
            <a:endParaRPr lang="en-US" altLang="ja-JP" sz="3600" dirty="0"/>
          </a:p>
          <a:p>
            <a:r>
              <a:rPr lang="ja-JP" altLang="en-US" sz="3600" dirty="0"/>
              <a:t>　　無視することは許されない</a:t>
            </a:r>
            <a:r>
              <a:rPr lang="ja-JP" altLang="en-US" sz="3600" dirty="0" smtClean="0"/>
              <a:t>！</a:t>
            </a:r>
            <a:endParaRPr lang="en-US" altLang="ja-JP" sz="3600" dirty="0" smtClean="0"/>
          </a:p>
          <a:p>
            <a:endParaRPr lang="en-US" altLang="ja-JP" sz="3600" dirty="0"/>
          </a:p>
          <a:p>
            <a:r>
              <a:rPr lang="ja-JP" altLang="en-US" sz="3600" dirty="0" smtClean="0"/>
              <a:t>航空機落下や突入を確率で評価するのはおかしい</a:t>
            </a:r>
            <a:endParaRPr lang="en-US" altLang="ja-JP" sz="3600" dirty="0"/>
          </a:p>
          <a:p>
            <a:r>
              <a:rPr lang="ja-JP" altLang="en-US" sz="3600" dirty="0"/>
              <a:t>　　</a:t>
            </a:r>
            <a:r>
              <a:rPr lang="ja-JP" altLang="en-US" sz="3600" i="1" dirty="0">
                <a:solidFill>
                  <a:srgbClr val="FFFF00"/>
                </a:solidFill>
              </a:rPr>
              <a:t>これも</a:t>
            </a:r>
            <a:r>
              <a:rPr lang="en-US" altLang="ja-JP" sz="3600" i="1" dirty="0">
                <a:solidFill>
                  <a:srgbClr val="FFFF00"/>
                </a:solidFill>
              </a:rPr>
              <a:t>『</a:t>
            </a:r>
            <a:r>
              <a:rPr lang="ja-JP" altLang="en-US" sz="3600" i="1" dirty="0">
                <a:solidFill>
                  <a:srgbClr val="FFFF00"/>
                </a:solidFill>
              </a:rPr>
              <a:t>想定外</a:t>
            </a:r>
            <a:r>
              <a:rPr lang="en-US" altLang="ja-JP" sz="3600" i="1" dirty="0">
                <a:solidFill>
                  <a:srgbClr val="FFFF00"/>
                </a:solidFill>
              </a:rPr>
              <a:t>』</a:t>
            </a:r>
            <a:r>
              <a:rPr lang="ja-JP" altLang="en-US" sz="3600" i="1" dirty="0">
                <a:solidFill>
                  <a:srgbClr val="FFFF00"/>
                </a:solidFill>
              </a:rPr>
              <a:t>と言うか？</a:t>
            </a:r>
          </a:p>
        </p:txBody>
      </p:sp>
    </p:spTree>
    <p:extLst>
      <p:ext uri="{BB962C8B-B14F-4D97-AF65-F5344CB8AC3E}">
        <p14:creationId xmlns:p14="http://schemas.microsoft.com/office/powerpoint/2010/main" val="21387516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20000"/>
              <a:lumOff val="80000"/>
            </a:schemeClr>
          </a:solidFill>
        </p:spPr>
        <p:txBody>
          <a:bodyPr>
            <a:normAutofit fontScale="90000"/>
          </a:bodyPr>
          <a:lstStyle/>
          <a:p>
            <a:pPr>
              <a:defRPr/>
            </a:pPr>
            <a:r>
              <a:rPr lang="ja-JP" altLang="en-US" dirty="0" smtClean="0"/>
              <a:t>墜落した</a:t>
            </a:r>
            <a:r>
              <a:rPr lang="en-US" altLang="ja-JP" sz="4800" dirty="0"/>
              <a:t>JAL123</a:t>
            </a:r>
            <a:r>
              <a:rPr lang="ja-JP" altLang="en-US" dirty="0"/>
              <a:t>便の</a:t>
            </a:r>
            <a:r>
              <a:rPr lang="ja-JP" altLang="en-US" dirty="0" smtClean="0"/>
              <a:t>飛行経路</a:t>
            </a:r>
            <a:r>
              <a:rPr lang="en-US" altLang="ja-JP" dirty="0" smtClean="0"/>
              <a:t/>
            </a:r>
            <a:br>
              <a:rPr lang="en-US" altLang="ja-JP" dirty="0" smtClean="0"/>
            </a:br>
            <a:r>
              <a:rPr lang="ja-JP" altLang="en-US" dirty="0" smtClean="0"/>
              <a:t>（</a:t>
            </a:r>
            <a:r>
              <a:rPr lang="en-US" altLang="ja-JP" dirty="0" smtClean="0"/>
              <a:t>1986</a:t>
            </a:r>
            <a:r>
              <a:rPr lang="ja-JP" altLang="en-US" dirty="0" smtClean="0"/>
              <a:t>年</a:t>
            </a:r>
            <a:r>
              <a:rPr lang="en-US" altLang="ja-JP" dirty="0" smtClean="0"/>
              <a:t>8</a:t>
            </a:r>
            <a:r>
              <a:rPr lang="ja-JP" altLang="en-US" dirty="0" smtClean="0"/>
              <a:t>月）</a:t>
            </a: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340766"/>
            <a:ext cx="7056784" cy="518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563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51520" y="404813"/>
            <a:ext cx="8359080" cy="863600"/>
          </a:xfrm>
          <a:solidFill>
            <a:schemeClr val="accent5">
              <a:lumMod val="20000"/>
              <a:lumOff val="80000"/>
            </a:schemeClr>
          </a:solidFill>
        </p:spPr>
        <p:txBody>
          <a:bodyPr>
            <a:normAutofit fontScale="90000"/>
          </a:bodyPr>
          <a:lstStyle/>
          <a:p>
            <a:pPr eaLnBrk="1" hangingPunct="1">
              <a:defRPr/>
            </a:pPr>
            <a:r>
              <a:rPr lang="ja-JP" altLang="en-US" dirty="0" smtClean="0"/>
              <a:t>　ジャンボ機が建物に激突（</a:t>
            </a:r>
            <a:r>
              <a:rPr lang="en-US" altLang="ja-JP" dirty="0" smtClean="0"/>
              <a:t>1992</a:t>
            </a:r>
            <a:r>
              <a:rPr lang="ja-JP" altLang="en-US" dirty="0" smtClean="0"/>
              <a:t>年）</a:t>
            </a:r>
          </a:p>
        </p:txBody>
      </p:sp>
      <p:sp>
        <p:nvSpPr>
          <p:cNvPr id="3" name="スライド番号プレースホルダー 2"/>
          <p:cNvSpPr>
            <a:spLocks noGrp="1"/>
          </p:cNvSpPr>
          <p:nvPr>
            <p:ph type="sldNum" sz="quarter" idx="12"/>
          </p:nvPr>
        </p:nvSpPr>
        <p:spPr/>
        <p:txBody>
          <a:bodyPr/>
          <a:lstStyle/>
          <a:p>
            <a:pPr>
              <a:defRPr/>
            </a:pPr>
            <a:fld id="{83B776B1-2571-4D4C-8C90-0523C40EAE29}" type="slidenum">
              <a:rPr lang="en-US" altLang="ja-JP"/>
              <a:pPr>
                <a:defRPr/>
              </a:pPr>
              <a:t>55</a:t>
            </a:fld>
            <a:endParaRPr lang="en-US" altLang="ja-JP"/>
          </a:p>
        </p:txBody>
      </p:sp>
      <p:pic>
        <p:nvPicPr>
          <p:cNvPr id="71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341438"/>
            <a:ext cx="75723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テキスト ボックス 3"/>
          <p:cNvSpPr txBox="1">
            <a:spLocks noChangeArrowheads="1"/>
          </p:cNvSpPr>
          <p:nvPr/>
        </p:nvSpPr>
        <p:spPr bwMode="auto">
          <a:xfrm>
            <a:off x="750888" y="5373688"/>
            <a:ext cx="757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ja-JP" altLang="en-US" sz="2400" b="1" dirty="0" smtClean="0"/>
              <a:t>オランダ</a:t>
            </a:r>
            <a:r>
              <a:rPr lang="ja-JP" altLang="en-US" sz="2400" b="1" dirty="0"/>
              <a:t>のアムステルダムスキポール空港を離陸したジャンボジェット機が、</a:t>
            </a:r>
            <a:r>
              <a:rPr lang="en-US" altLang="ja-JP" sz="2400" b="1" dirty="0"/>
              <a:t>11</a:t>
            </a:r>
            <a:r>
              <a:rPr lang="ja-JP" altLang="en-US" sz="2400" b="1" dirty="0"/>
              <a:t>階建て高層アパートに墜落。</a:t>
            </a:r>
            <a:endParaRPr lang="en-US" altLang="ja-JP" sz="2400" b="1" dirty="0"/>
          </a:p>
          <a:p>
            <a:r>
              <a:rPr lang="ja-JP" altLang="en-US" sz="2400" b="1" dirty="0"/>
              <a:t>離陸上昇中に、疲労によるエンジン脱落で制御不能に。</a:t>
            </a:r>
          </a:p>
        </p:txBody>
      </p:sp>
    </p:spTree>
    <p:extLst>
      <p:ext uri="{BB962C8B-B14F-4D97-AF65-F5344CB8AC3E}">
        <p14:creationId xmlns:p14="http://schemas.microsoft.com/office/powerpoint/2010/main" val="3648074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76438"/>
            <a:ext cx="8810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9"/>
          <p:cNvSpPr>
            <a:spLocks noChangeArrowheads="1"/>
          </p:cNvSpPr>
          <p:nvPr/>
        </p:nvSpPr>
        <p:spPr bwMode="auto">
          <a:xfrm>
            <a:off x="0" y="1916113"/>
            <a:ext cx="1258888" cy="1296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2" name="タイトル 1"/>
          <p:cNvSpPr>
            <a:spLocks noGrp="1"/>
          </p:cNvSpPr>
          <p:nvPr>
            <p:ph type="title" idx="4294967295"/>
          </p:nvPr>
        </p:nvSpPr>
        <p:spPr>
          <a:solidFill>
            <a:schemeClr val="accent5">
              <a:lumMod val="20000"/>
              <a:lumOff val="80000"/>
            </a:schemeClr>
          </a:solidFill>
        </p:spPr>
        <p:txBody>
          <a:bodyPr/>
          <a:lstStyle/>
          <a:p>
            <a:r>
              <a:rPr lang="ja-JP" altLang="en-US"/>
              <a:t>原発に航空機が衝突すると？</a:t>
            </a:r>
          </a:p>
        </p:txBody>
      </p:sp>
      <p:sp>
        <p:nvSpPr>
          <p:cNvPr id="4" name="スライド番号プレースホルダー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A9932C3-74CC-4667-818C-11397979D8CC}" type="slidenum">
              <a:rPr lang="en-US" altLang="ja-JP" sz="1200">
                <a:solidFill>
                  <a:schemeClr val="tx1">
                    <a:tint val="75000"/>
                  </a:schemeClr>
                </a:solidFill>
                <a:latin typeface="+mn-lt"/>
                <a:ea typeface="+mn-ea"/>
              </a:rPr>
              <a:pPr algn="r" fontAlgn="auto">
                <a:spcBef>
                  <a:spcPts val="0"/>
                </a:spcBef>
                <a:spcAft>
                  <a:spcPts val="0"/>
                </a:spcAft>
                <a:defRPr/>
              </a:pPr>
              <a:t>56</a:t>
            </a:fld>
            <a:endParaRPr lang="en-US" altLang="ja-JP" sz="1200">
              <a:solidFill>
                <a:schemeClr val="tx1">
                  <a:tint val="75000"/>
                </a:schemeClr>
              </a:solidFill>
              <a:latin typeface="+mn-lt"/>
              <a:ea typeface="+mn-ea"/>
            </a:endParaRPr>
          </a:p>
        </p:txBody>
      </p:sp>
      <p:sp>
        <p:nvSpPr>
          <p:cNvPr id="5" name="右矢印 4"/>
          <p:cNvSpPr/>
          <p:nvPr/>
        </p:nvSpPr>
        <p:spPr bwMode="auto">
          <a:xfrm>
            <a:off x="5956222" y="2807241"/>
            <a:ext cx="545644" cy="401295"/>
          </a:xfrm>
          <a:prstGeom prst="rightArrow">
            <a:avLst/>
          </a:prstGeom>
          <a:solidFill>
            <a:srgbClr val="FF0000"/>
          </a:solidFill>
          <a:ln w="9525" cap="flat" cmpd="sng" algn="ctr">
            <a:solidFill>
              <a:schemeClr val="bg1"/>
            </a:solidFill>
            <a:prstDash val="solid"/>
            <a:round/>
            <a:headEnd type="none" w="med" len="med"/>
            <a:tailEnd type="none" w="med" len="med"/>
          </a:ln>
          <a:effectLst/>
          <a:scene3d>
            <a:camera prst="orthographicFront">
              <a:rot lat="0" lon="10799999" rev="0"/>
            </a:camera>
            <a:lightRig rig="threePt" dir="t"/>
          </a:scene3d>
          <a:extLst/>
        </p:spPr>
        <p:txBody>
          <a:bodyPr/>
          <a:lstStyle/>
          <a:p>
            <a:pPr fontAlgn="auto">
              <a:spcBef>
                <a:spcPts val="0"/>
              </a:spcBef>
              <a:spcAft>
                <a:spcPts val="0"/>
              </a:spcAft>
              <a:defRPr/>
            </a:pPr>
            <a:endParaRPr lang="ja-JP" altLang="en-US">
              <a:latin typeface="+mn-lt"/>
              <a:ea typeface="ＭＳ Ｐゴシック" pitchFamily="108" charset="-128"/>
            </a:endParaRPr>
          </a:p>
        </p:txBody>
      </p:sp>
      <p:sp>
        <p:nvSpPr>
          <p:cNvPr id="5126" name="テキスト ボックス 6"/>
          <p:cNvSpPr txBox="1">
            <a:spLocks noChangeArrowheads="1"/>
          </p:cNvSpPr>
          <p:nvPr/>
        </p:nvSpPr>
        <p:spPr bwMode="auto">
          <a:xfrm>
            <a:off x="6588125" y="2708275"/>
            <a:ext cx="240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ja-JP" altLang="en-US" sz="2400" b="1">
                <a:solidFill>
                  <a:srgbClr val="FF0000"/>
                </a:solidFill>
              </a:rPr>
              <a:t>格納容器が破壊</a:t>
            </a:r>
          </a:p>
        </p:txBody>
      </p:sp>
      <p:sp>
        <p:nvSpPr>
          <p:cNvPr id="5127" name="テキスト ボックス 8"/>
          <p:cNvSpPr txBox="1">
            <a:spLocks noChangeArrowheads="1"/>
          </p:cNvSpPr>
          <p:nvPr/>
        </p:nvSpPr>
        <p:spPr bwMode="auto">
          <a:xfrm>
            <a:off x="666750" y="5686425"/>
            <a:ext cx="8153400" cy="8223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lang="en-US" altLang="ja-JP" sz="2400" b="1">
                <a:solidFill>
                  <a:srgbClr val="FF0000"/>
                </a:solidFill>
              </a:rPr>
              <a:t>PWR</a:t>
            </a:r>
            <a:r>
              <a:rPr lang="ja-JP" altLang="en-US" sz="2400" b="1">
                <a:solidFill>
                  <a:srgbClr val="FF0000"/>
                </a:solidFill>
              </a:rPr>
              <a:t>プラントでは航空機が墜落すると、格納容器が破壊し、</a:t>
            </a:r>
            <a:br>
              <a:rPr lang="ja-JP" altLang="en-US" sz="2400" b="1">
                <a:solidFill>
                  <a:srgbClr val="FF0000"/>
                </a:solidFill>
              </a:rPr>
            </a:br>
            <a:r>
              <a:rPr lang="ja-JP" altLang="en-US" sz="2400" b="1">
                <a:solidFill>
                  <a:srgbClr val="FF0000"/>
                </a:solidFill>
              </a:rPr>
              <a:t>さらに内部で火災、原子炉機器の損壊が起きる可能性がある。</a:t>
            </a:r>
          </a:p>
        </p:txBody>
      </p:sp>
      <p:graphicFrame>
        <p:nvGraphicFramePr>
          <p:cNvPr id="5130" name="Object 10"/>
          <p:cNvGraphicFramePr>
            <a:graphicFrameLocks noChangeAspect="1"/>
          </p:cNvGraphicFramePr>
          <p:nvPr/>
        </p:nvGraphicFramePr>
        <p:xfrm>
          <a:off x="6183313" y="1989138"/>
          <a:ext cx="2960687" cy="804862"/>
        </p:xfrm>
        <a:graphic>
          <a:graphicData uri="http://schemas.openxmlformats.org/presentationml/2006/ole">
            <mc:AlternateContent xmlns:mc="http://schemas.openxmlformats.org/markup-compatibility/2006">
              <mc:Choice xmlns:v="urn:schemas-microsoft-com:vml" Requires="v">
                <p:oleObj spid="_x0000_s3129" name="ビットマップ イメージ" r:id="rId5" imgW="4904762" imgH="1333333" progId="Paint.Picture">
                  <p:embed/>
                </p:oleObj>
              </mc:Choice>
              <mc:Fallback>
                <p:oleObj name="ビットマップ イメージ" r:id="rId5" imgW="4904762" imgH="133333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313" y="1989138"/>
                        <a:ext cx="2960687"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55278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76200">
            <a:solidFill>
              <a:srgbClr val="FF0000"/>
            </a:solidFill>
          </a:ln>
        </p:spPr>
        <p:txBody>
          <a:bodyPr>
            <a:normAutofit/>
          </a:bodyPr>
          <a:lstStyle/>
          <a:p>
            <a:r>
              <a:rPr kumimoji="1" lang="en-US" altLang="ja-JP" dirty="0" smtClean="0"/>
              <a:t>Ⅳ</a:t>
            </a:r>
            <a:r>
              <a:rPr kumimoji="1" lang="ja-JP" altLang="en-US" dirty="0" smtClean="0"/>
              <a:t>　現状での再稼働は暴挙</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rgbClr val="FF0000"/>
                </a:solidFill>
              </a:rPr>
              <a:t>再稼働を</a:t>
            </a:r>
            <a:r>
              <a:rPr kumimoji="1" lang="en-US" altLang="ja-JP" dirty="0" smtClean="0">
                <a:solidFill>
                  <a:srgbClr val="FF0000"/>
                </a:solidFill>
              </a:rPr>
              <a:t>3</a:t>
            </a:r>
            <a:r>
              <a:rPr kumimoji="1" lang="ja-JP" altLang="en-US" dirty="0" smtClean="0">
                <a:solidFill>
                  <a:srgbClr val="FF0000"/>
                </a:solidFill>
              </a:rPr>
              <a:t>年間凍結</a:t>
            </a:r>
            <a:r>
              <a:rPr kumimoji="1" lang="ja-JP" altLang="en-US" dirty="0" smtClean="0"/>
              <a:t>し、その間に国民的議論を進める。「なし崩し」再稼働は民意に反する</a:t>
            </a:r>
            <a:endParaRPr kumimoji="1" lang="en-US" altLang="ja-JP" dirty="0" smtClean="0"/>
          </a:p>
          <a:p>
            <a:r>
              <a:rPr kumimoji="1" lang="ja-JP" altLang="en-US" dirty="0" smtClean="0">
                <a:solidFill>
                  <a:srgbClr val="FF0000"/>
                </a:solidFill>
              </a:rPr>
              <a:t>脱原発政策・法体系の整備</a:t>
            </a:r>
            <a:r>
              <a:rPr kumimoji="1" lang="ja-JP" altLang="en-US" dirty="0" smtClean="0"/>
              <a:t>が必要である</a:t>
            </a:r>
            <a:endParaRPr kumimoji="1" lang="en-US" altLang="ja-JP" dirty="0" smtClean="0"/>
          </a:p>
          <a:p>
            <a:r>
              <a:rPr lang="ja-JP" altLang="en-US" dirty="0">
                <a:solidFill>
                  <a:srgbClr val="FF0000"/>
                </a:solidFill>
              </a:rPr>
              <a:t>厳格</a:t>
            </a:r>
            <a:r>
              <a:rPr lang="ja-JP" altLang="en-US" dirty="0" smtClean="0">
                <a:solidFill>
                  <a:srgbClr val="FF0000"/>
                </a:solidFill>
              </a:rPr>
              <a:t>な</a:t>
            </a:r>
            <a:r>
              <a:rPr lang="ja-JP" altLang="en-US" dirty="0">
                <a:solidFill>
                  <a:srgbClr val="FF0000"/>
                </a:solidFill>
              </a:rPr>
              <a:t>安全</a:t>
            </a:r>
            <a:r>
              <a:rPr lang="ja-JP" altLang="en-US" dirty="0" smtClean="0">
                <a:solidFill>
                  <a:srgbClr val="FF0000"/>
                </a:solidFill>
              </a:rPr>
              <a:t>対策</a:t>
            </a:r>
            <a:r>
              <a:rPr lang="ja-JP" altLang="en-US" dirty="0">
                <a:solidFill>
                  <a:srgbClr val="FF0000"/>
                </a:solidFill>
              </a:rPr>
              <a:t>の</a:t>
            </a:r>
            <a:r>
              <a:rPr lang="ja-JP" altLang="en-US" dirty="0" smtClean="0">
                <a:solidFill>
                  <a:srgbClr val="FF0000"/>
                </a:solidFill>
              </a:rPr>
              <a:t>実施</a:t>
            </a:r>
            <a:r>
              <a:rPr lang="ja-JP" altLang="en-US" dirty="0"/>
              <a:t>が不可欠で</a:t>
            </a:r>
            <a:r>
              <a:rPr lang="ja-JP" altLang="en-US" dirty="0" smtClean="0"/>
              <a:t>ある</a:t>
            </a:r>
            <a:endParaRPr lang="en-US" altLang="ja-JP" dirty="0" smtClean="0"/>
          </a:p>
          <a:p>
            <a:r>
              <a:rPr kumimoji="1" lang="ja-JP" altLang="en-US" dirty="0" smtClean="0"/>
              <a:t>少なくとも、これら</a:t>
            </a:r>
            <a:r>
              <a:rPr kumimoji="1" lang="ja-JP" altLang="en-US" dirty="0"/>
              <a:t>の条件</a:t>
            </a:r>
            <a:r>
              <a:rPr kumimoji="1" lang="ja-JP" altLang="en-US" dirty="0" smtClean="0"/>
              <a:t>を満たさない限り、どの原発も再稼働は認めるべきでない</a:t>
            </a:r>
            <a:endParaRPr kumimoji="1" lang="ja-JP" altLang="en-US" dirty="0"/>
          </a:p>
        </p:txBody>
      </p:sp>
    </p:spTree>
    <p:extLst>
      <p:ext uri="{BB962C8B-B14F-4D97-AF65-F5344CB8AC3E}">
        <p14:creationId xmlns:p14="http://schemas.microsoft.com/office/powerpoint/2010/main" val="1611963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a:bodyPr>
          <a:lstStyle/>
          <a:p>
            <a:r>
              <a:rPr lang="ja-JP" altLang="en-US" dirty="0"/>
              <a:t>再稼働を</a:t>
            </a:r>
            <a:r>
              <a:rPr lang="en-US" altLang="ja-JP" dirty="0"/>
              <a:t>3</a:t>
            </a:r>
            <a:r>
              <a:rPr lang="ja-JP" altLang="en-US" dirty="0"/>
              <a:t>年間</a:t>
            </a:r>
            <a:r>
              <a:rPr lang="ja-JP" altLang="en-US" dirty="0" smtClean="0"/>
              <a:t>凍結すべきである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原子</a:t>
            </a:r>
            <a:r>
              <a:rPr lang="ja-JP" altLang="en-US" dirty="0" smtClean="0"/>
              <a:t>力市民委員会は６月にこの提言を行った</a:t>
            </a:r>
            <a:endParaRPr lang="en-US" altLang="ja-JP" dirty="0" smtClean="0"/>
          </a:p>
          <a:p>
            <a:r>
              <a:rPr lang="ja-JP" altLang="en-US" dirty="0" smtClean="0"/>
              <a:t>新規制</a:t>
            </a:r>
            <a:r>
              <a:rPr lang="ja-JP" altLang="en-US" dirty="0"/>
              <a:t>基準</a:t>
            </a:r>
            <a:r>
              <a:rPr lang="ja-JP" altLang="en-US" dirty="0" smtClean="0"/>
              <a:t>があまりにも不備</a:t>
            </a:r>
            <a:endParaRPr lang="en-US" altLang="ja-JP" dirty="0" smtClean="0"/>
          </a:p>
          <a:p>
            <a:r>
              <a:rPr lang="ja-JP" altLang="en-US" dirty="0" smtClean="0"/>
              <a:t>福島事故の検証</a:t>
            </a:r>
            <a:r>
              <a:rPr lang="ja-JP" altLang="en-US" dirty="0" err="1" smtClean="0"/>
              <a:t>ー</a:t>
            </a:r>
            <a:r>
              <a:rPr lang="ja-JP" altLang="en-US" dirty="0" smtClean="0"/>
              <a:t>特に地震動による破損の検証が不十分</a:t>
            </a:r>
            <a:endParaRPr lang="en-US" altLang="ja-JP" dirty="0" smtClean="0"/>
          </a:p>
          <a:p>
            <a:r>
              <a:rPr lang="ja-JP" altLang="en-US" dirty="0" smtClean="0"/>
              <a:t>再稼働を凍結し、その</a:t>
            </a:r>
            <a:r>
              <a:rPr lang="ja-JP" altLang="en-US" dirty="0"/>
              <a:t>間に国民的議論を進める。「なし崩し」再稼働は民意に反する</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2980585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en-US" dirty="0"/>
              <a:t>脱原発政策・法体系の整備が</a:t>
            </a:r>
            <a:r>
              <a:rPr lang="ja-JP" altLang="en-US" dirty="0" smtClean="0"/>
              <a:t>必要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「原発ゼロをめざす」という方針を国民の多数が支持した</a:t>
            </a:r>
            <a:endParaRPr kumimoji="1" lang="en-US" altLang="ja-JP" dirty="0" smtClean="0"/>
          </a:p>
          <a:p>
            <a:r>
              <a:rPr lang="ja-JP" altLang="en-US" dirty="0"/>
              <a:t>それ</a:t>
            </a:r>
            <a:r>
              <a:rPr lang="ja-JP" altLang="en-US" dirty="0" smtClean="0"/>
              <a:t>を具体化する脱原発政策・法体系の構築が必要。原子力市民委員会は、そのための提言をめざしている。配布した冊子は、そのための中間報告、議論の素材</a:t>
            </a:r>
            <a:endParaRPr lang="en-US" altLang="ja-JP" dirty="0" smtClean="0"/>
          </a:p>
          <a:p>
            <a:endParaRPr kumimoji="1" lang="ja-JP" altLang="en-US" dirty="0"/>
          </a:p>
        </p:txBody>
      </p:sp>
    </p:spTree>
    <p:extLst>
      <p:ext uri="{BB962C8B-B14F-4D97-AF65-F5344CB8AC3E}">
        <p14:creationId xmlns:p14="http://schemas.microsoft.com/office/powerpoint/2010/main" val="201811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kumimoji="1" lang="ja-JP" altLang="en-US" dirty="0" smtClean="0"/>
              <a:t>高経年化意見聴取会の経験</a:t>
            </a:r>
            <a:r>
              <a:rPr kumimoji="1" lang="en-US" altLang="ja-JP" dirty="0" smtClean="0"/>
              <a:t/>
            </a:r>
            <a:br>
              <a:rPr kumimoji="1" lang="en-US" altLang="ja-JP" dirty="0" smtClean="0"/>
            </a:br>
            <a:r>
              <a:rPr lang="ja-JP" altLang="en-US" dirty="0" smtClean="0"/>
              <a:t>（</a:t>
            </a:r>
            <a:r>
              <a:rPr lang="en-US" altLang="ja-JP" dirty="0" smtClean="0"/>
              <a:t>2011.11-2012.8</a:t>
            </a:r>
            <a:r>
              <a:rPr lang="ja-JP" altLang="en-US" dirty="0" smtClean="0"/>
              <a:t>）</a:t>
            </a:r>
            <a:endParaRPr kumimoji="1" lang="ja-JP" altLang="en-US" dirty="0"/>
          </a:p>
        </p:txBody>
      </p:sp>
      <p:sp>
        <p:nvSpPr>
          <p:cNvPr id="3" name="コンテンツ プレースホルダー 2"/>
          <p:cNvSpPr>
            <a:spLocks noGrp="1"/>
          </p:cNvSpPr>
          <p:nvPr>
            <p:ph idx="1"/>
          </p:nvPr>
        </p:nvSpPr>
        <p:spPr>
          <a:xfrm>
            <a:off x="107504" y="1600200"/>
            <a:ext cx="8928992" cy="4525963"/>
          </a:xfrm>
        </p:spPr>
        <p:txBody>
          <a:bodyPr>
            <a:normAutofit/>
          </a:bodyPr>
          <a:lstStyle/>
          <a:p>
            <a:r>
              <a:rPr kumimoji="1" lang="ja-JP" altLang="en-US" dirty="0" smtClean="0">
                <a:solidFill>
                  <a:srgbClr val="FF0000"/>
                </a:solidFill>
              </a:rPr>
              <a:t>玄海</a:t>
            </a:r>
            <a:r>
              <a:rPr kumimoji="1" lang="en-US" altLang="ja-JP" dirty="0" smtClean="0">
                <a:solidFill>
                  <a:srgbClr val="FF0000"/>
                </a:solidFill>
              </a:rPr>
              <a:t>1</a:t>
            </a:r>
            <a:r>
              <a:rPr kumimoji="1" lang="ja-JP" altLang="en-US" dirty="0" smtClean="0">
                <a:solidFill>
                  <a:srgbClr val="FF0000"/>
                </a:solidFill>
              </a:rPr>
              <a:t>号炉の異常照射脆化</a:t>
            </a:r>
            <a:r>
              <a:rPr kumimoji="1" lang="ja-JP" altLang="en-US" dirty="0" smtClean="0"/>
              <a:t>が重要テーマ</a:t>
            </a:r>
            <a:endParaRPr kumimoji="1" lang="en-US" altLang="ja-JP" dirty="0" smtClean="0"/>
          </a:p>
          <a:p>
            <a:r>
              <a:rPr lang="ja-JP" altLang="en-US" dirty="0"/>
              <a:t>九州電力</a:t>
            </a:r>
            <a:r>
              <a:rPr lang="ja-JP" altLang="en-US" dirty="0" smtClean="0"/>
              <a:t>は、圧力容器鋼材の材質に問題はないと主張</a:t>
            </a:r>
            <a:endParaRPr lang="en-US" altLang="ja-JP" dirty="0" smtClean="0"/>
          </a:p>
          <a:p>
            <a:r>
              <a:rPr kumimoji="1" lang="ja-JP" altLang="en-US" dirty="0"/>
              <a:t>しかし</a:t>
            </a:r>
            <a:r>
              <a:rPr kumimoji="1" lang="ja-JP" altLang="en-US" dirty="0" smtClean="0"/>
              <a:t>、鋼材のミクロ検査はお粗末で、</a:t>
            </a:r>
            <a:r>
              <a:rPr kumimoji="1" lang="en-US" altLang="ja-JP" dirty="0" smtClean="0"/>
              <a:t>HP</a:t>
            </a:r>
            <a:r>
              <a:rPr kumimoji="1" lang="ja-JP" altLang="en-US" dirty="0" smtClean="0"/>
              <a:t>で公表した破壊靭性曲線も間違っていた</a:t>
            </a:r>
            <a:endParaRPr kumimoji="1" lang="en-US" altLang="ja-JP" dirty="0" smtClean="0"/>
          </a:p>
          <a:p>
            <a:r>
              <a:rPr lang="ja-JP" altLang="en-US" dirty="0"/>
              <a:t>間違いを</a:t>
            </a:r>
            <a:r>
              <a:rPr lang="ja-JP" altLang="en-US" dirty="0" smtClean="0"/>
              <a:t>認めず不誠実。解析のレベルも高くない</a:t>
            </a:r>
            <a:endParaRPr lang="en-US" altLang="ja-JP" dirty="0" smtClean="0"/>
          </a:p>
          <a:p>
            <a:r>
              <a:rPr kumimoji="1" lang="ja-JP" altLang="en-US" dirty="0">
                <a:solidFill>
                  <a:srgbClr val="92D050"/>
                </a:solidFill>
              </a:rPr>
              <a:t>事</a:t>
            </a:r>
            <a:r>
              <a:rPr kumimoji="1" lang="ja-JP" altLang="en-US" dirty="0" smtClean="0">
                <a:solidFill>
                  <a:srgbClr val="92D050"/>
                </a:solidFill>
              </a:rPr>
              <a:t>業者</a:t>
            </a:r>
            <a:r>
              <a:rPr lang="ja-JP" altLang="en-US" dirty="0">
                <a:solidFill>
                  <a:srgbClr val="92D050"/>
                </a:solidFill>
              </a:rPr>
              <a:t>へ</a:t>
            </a:r>
            <a:r>
              <a:rPr lang="ja-JP" altLang="en-US" dirty="0" smtClean="0">
                <a:solidFill>
                  <a:srgbClr val="92D050"/>
                </a:solidFill>
              </a:rPr>
              <a:t>の信頼は、安心・安全の重要な条件ではないのか</a:t>
            </a:r>
            <a:endParaRPr kumimoji="1" lang="ja-JP" altLang="en-US" dirty="0">
              <a:solidFill>
                <a:srgbClr val="92D050"/>
              </a:solidFill>
            </a:endParaRPr>
          </a:p>
        </p:txBody>
      </p:sp>
    </p:spTree>
    <p:extLst>
      <p:ext uri="{BB962C8B-B14F-4D97-AF65-F5344CB8AC3E}">
        <p14:creationId xmlns:p14="http://schemas.microsoft.com/office/powerpoint/2010/main" val="3881057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3568" y="2276872"/>
            <a:ext cx="7920880" cy="3849291"/>
          </a:xfrm>
        </p:spPr>
        <p:txBody>
          <a:bodyPr>
            <a:noAutofit/>
          </a:bodyPr>
          <a:lstStyle/>
          <a:p>
            <a:pPr marL="0" indent="0">
              <a:buNone/>
            </a:pPr>
            <a:r>
              <a:rPr kumimoji="1" lang="ja-JP" altLang="en-US" sz="2800" b="1" dirty="0" smtClean="0">
                <a:latin typeface="ＭＳ ゴシック" panose="020B0609070205080204" pitchFamily="49" charset="-128"/>
                <a:ea typeface="ＭＳ ゴシック" panose="020B0609070205080204" pitchFamily="49" charset="-128"/>
              </a:rPr>
              <a:t>序　章　福島原発事故から脱原発社会へ</a:t>
            </a:r>
            <a:endParaRPr kumimoji="1" lang="en-US" altLang="ja-JP" sz="2800" b="1" dirty="0" smtClean="0">
              <a:latin typeface="ＭＳ ゴシック" panose="020B0609070205080204" pitchFamily="49" charset="-128"/>
              <a:ea typeface="ＭＳ ゴシック" panose="020B0609070205080204" pitchFamily="49" charset="-128"/>
            </a:endParaRPr>
          </a:p>
          <a:p>
            <a:pPr marL="0" indent="0">
              <a:buNone/>
            </a:pPr>
            <a:endParaRPr kumimoji="1" lang="en-US" altLang="ja-JP" sz="1000" b="1" dirty="0" smtClean="0">
              <a:latin typeface="ＭＳ ゴシック" panose="020B0609070205080204" pitchFamily="49" charset="-128"/>
              <a:ea typeface="ＭＳ ゴシック" panose="020B0609070205080204" pitchFamily="49" charset="-128"/>
            </a:endParaRPr>
          </a:p>
          <a:p>
            <a:pPr marL="0" indent="0">
              <a:buNone/>
            </a:pPr>
            <a:r>
              <a:rPr lang="ja-JP" altLang="en-US" sz="2800" b="1" dirty="0" smtClean="0">
                <a:latin typeface="ＭＳ ゴシック" panose="020B0609070205080204" pitchFamily="49" charset="-128"/>
                <a:ea typeface="ＭＳ ゴシック" panose="020B0609070205080204" pitchFamily="49" charset="-128"/>
              </a:rPr>
              <a:t>第１章　福島原発事故の被害と「人間の復興」</a:t>
            </a:r>
            <a:endParaRPr lang="en-US" altLang="ja-JP" sz="2800" b="1" dirty="0" smtClean="0">
              <a:latin typeface="ＭＳ ゴシック" panose="020B0609070205080204" pitchFamily="49" charset="-128"/>
              <a:ea typeface="ＭＳ ゴシック" panose="020B0609070205080204" pitchFamily="49" charset="-128"/>
            </a:endParaRPr>
          </a:p>
          <a:p>
            <a:endParaRPr kumimoji="1" lang="en-US" altLang="ja-JP" sz="1000" b="1" dirty="0">
              <a:latin typeface="ＭＳ ゴシック" panose="020B0609070205080204" pitchFamily="49" charset="-128"/>
              <a:ea typeface="ＭＳ ゴシック" panose="020B0609070205080204" pitchFamily="49" charset="-128"/>
            </a:endParaRPr>
          </a:p>
          <a:p>
            <a:pPr marL="0" indent="0">
              <a:buNone/>
            </a:pPr>
            <a:r>
              <a:rPr lang="ja-JP" altLang="en-US" sz="2800" b="1" dirty="0" smtClean="0">
                <a:latin typeface="ＭＳ ゴシック" panose="020B0609070205080204" pitchFamily="49" charset="-128"/>
                <a:ea typeface="ＭＳ ゴシック" panose="020B0609070205080204" pitchFamily="49" charset="-128"/>
              </a:rPr>
              <a:t>第２章　放射性廃棄物の処理・処分</a:t>
            </a:r>
            <a:endParaRPr lang="en-US" altLang="ja-JP" sz="2800" b="1" dirty="0" smtClean="0">
              <a:latin typeface="ＭＳ ゴシック" panose="020B0609070205080204" pitchFamily="49" charset="-128"/>
              <a:ea typeface="ＭＳ ゴシック" panose="020B0609070205080204" pitchFamily="49" charset="-128"/>
            </a:endParaRPr>
          </a:p>
          <a:p>
            <a:endParaRPr kumimoji="1" lang="en-US" altLang="ja-JP" sz="1000" b="1" dirty="0">
              <a:latin typeface="ＭＳ ゴシック" panose="020B0609070205080204" pitchFamily="49" charset="-128"/>
              <a:ea typeface="ＭＳ ゴシック" panose="020B0609070205080204" pitchFamily="49" charset="-128"/>
            </a:endParaRPr>
          </a:p>
          <a:p>
            <a:pPr marL="0" indent="0">
              <a:buNone/>
            </a:pPr>
            <a:r>
              <a:rPr lang="ja-JP" altLang="en-US" sz="2800" b="1" dirty="0" smtClean="0">
                <a:latin typeface="ＭＳ ゴシック" panose="020B0609070205080204" pitchFamily="49" charset="-128"/>
                <a:ea typeface="ＭＳ ゴシック" panose="020B0609070205080204" pitchFamily="49" charset="-128"/>
              </a:rPr>
              <a:t>第３章　原発ゼロ社会を実現する行程</a:t>
            </a:r>
            <a:endParaRPr lang="en-US" altLang="ja-JP" sz="2800" b="1" dirty="0" smtClean="0">
              <a:latin typeface="ＭＳ ゴシック" panose="020B0609070205080204" pitchFamily="49" charset="-128"/>
              <a:ea typeface="ＭＳ ゴシック" panose="020B0609070205080204" pitchFamily="49" charset="-128"/>
            </a:endParaRPr>
          </a:p>
          <a:p>
            <a:endParaRPr kumimoji="1" lang="en-US" altLang="ja-JP" sz="1000" b="1" dirty="0">
              <a:latin typeface="ＭＳ ゴシック" panose="020B0609070205080204" pitchFamily="49" charset="-128"/>
              <a:ea typeface="ＭＳ ゴシック" panose="020B0609070205080204" pitchFamily="49" charset="-128"/>
            </a:endParaRPr>
          </a:p>
          <a:p>
            <a:pPr marL="0" indent="0">
              <a:buNone/>
            </a:pPr>
            <a:r>
              <a:rPr lang="ja-JP" altLang="en-US" sz="2800" b="1" dirty="0" smtClean="0">
                <a:latin typeface="ＭＳ ゴシック" panose="020B0609070205080204" pitchFamily="49" charset="-128"/>
                <a:ea typeface="ＭＳ ゴシック" panose="020B0609070205080204" pitchFamily="49" charset="-128"/>
              </a:rPr>
              <a:t>第４章　原子力規制はどうあるべきか</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a:solidFill>
            <a:schemeClr val="accent5">
              <a:lumMod val="20000"/>
              <a:lumOff val="80000"/>
            </a:schemeClr>
          </a:solidFill>
        </p:spPr>
        <p:txBody>
          <a:bodyPr>
            <a:normAutofit fontScale="90000"/>
          </a:bodyPr>
          <a:lstStyle/>
          <a:p>
            <a:r>
              <a:rPr kumimoji="1" lang="ja-JP" altLang="en-US" dirty="0" smtClean="0"/>
              <a:t>原子力市民委員会中間報告の構成</a:t>
            </a:r>
            <a:endParaRPr kumimoji="1" lang="ja-JP" altLang="en-US" dirty="0"/>
          </a:p>
        </p:txBody>
      </p:sp>
    </p:spTree>
    <p:extLst>
      <p:ext uri="{BB962C8B-B14F-4D97-AF65-F5344CB8AC3E}">
        <p14:creationId xmlns:p14="http://schemas.microsoft.com/office/powerpoint/2010/main" val="4189150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a:bodyPr>
          <a:lstStyle/>
          <a:p>
            <a:r>
              <a:rPr lang="ja-JP" altLang="en-US" dirty="0"/>
              <a:t>厳格な安全対策の実施が</a:t>
            </a:r>
            <a:r>
              <a:rPr lang="ja-JP" altLang="en-US" dirty="0" smtClean="0"/>
              <a:t>不可欠</a:t>
            </a:r>
            <a:endParaRPr kumimoji="1" lang="ja-JP" altLang="en-US" dirty="0"/>
          </a:p>
        </p:txBody>
      </p:sp>
      <p:sp>
        <p:nvSpPr>
          <p:cNvPr id="3" name="コンテンツ プレースホルダー 2"/>
          <p:cNvSpPr>
            <a:spLocks noGrp="1"/>
          </p:cNvSpPr>
          <p:nvPr>
            <p:ph idx="1"/>
          </p:nvPr>
        </p:nvSpPr>
        <p:spPr>
          <a:xfrm>
            <a:off x="179512" y="1600200"/>
            <a:ext cx="8784976" cy="4525963"/>
          </a:xfrm>
        </p:spPr>
        <p:txBody>
          <a:bodyPr>
            <a:normAutofit/>
          </a:bodyPr>
          <a:lstStyle/>
          <a:p>
            <a:r>
              <a:rPr kumimoji="1" lang="ja-JP" altLang="en-US" dirty="0" smtClean="0"/>
              <a:t>原発を存続させるかどうかは、地域住民や自治体・市民の意見、国の政策で決まる</a:t>
            </a:r>
            <a:endParaRPr kumimoji="1" lang="en-US" altLang="ja-JP" dirty="0" smtClean="0"/>
          </a:p>
          <a:p>
            <a:r>
              <a:rPr kumimoji="1" lang="ja-JP" altLang="en-US" dirty="0" smtClean="0"/>
              <a:t>その際に、原発の安全性について、科学的議論が公開でなされていることが必要</a:t>
            </a:r>
            <a:endParaRPr kumimoji="1" lang="en-US" altLang="ja-JP" dirty="0" smtClean="0"/>
          </a:p>
          <a:p>
            <a:r>
              <a:rPr lang="ja-JP" altLang="en-US" dirty="0">
                <a:solidFill>
                  <a:srgbClr val="FF0000"/>
                </a:solidFill>
              </a:rPr>
              <a:t>原発</a:t>
            </a:r>
            <a:r>
              <a:rPr lang="ja-JP" altLang="en-US" dirty="0" smtClean="0">
                <a:solidFill>
                  <a:srgbClr val="FF0000"/>
                </a:solidFill>
              </a:rPr>
              <a:t>の</a:t>
            </a:r>
            <a:r>
              <a:rPr lang="ja-JP" altLang="en-US" dirty="0">
                <a:solidFill>
                  <a:srgbClr val="FF0000"/>
                </a:solidFill>
              </a:rPr>
              <a:t>安全性</a:t>
            </a:r>
            <a:r>
              <a:rPr lang="ja-JP" altLang="en-US" dirty="0" smtClean="0">
                <a:solidFill>
                  <a:srgbClr val="FF0000"/>
                </a:solidFill>
              </a:rPr>
              <a:t>を</a:t>
            </a:r>
            <a:r>
              <a:rPr lang="ja-JP" altLang="en-US" dirty="0">
                <a:solidFill>
                  <a:srgbClr val="FF0000"/>
                </a:solidFill>
              </a:rPr>
              <a:t>確保するための</a:t>
            </a:r>
            <a:r>
              <a:rPr lang="ja-JP" altLang="en-US" dirty="0" smtClean="0">
                <a:solidFill>
                  <a:srgbClr val="FF0000"/>
                </a:solidFill>
              </a:rPr>
              <a:t>技術的に可能なすべての対策が実施されることが必要</a:t>
            </a:r>
            <a:endParaRPr lang="en-US" altLang="ja-JP" dirty="0" smtClean="0">
              <a:solidFill>
                <a:srgbClr val="FF0000"/>
              </a:solidFill>
            </a:endParaRPr>
          </a:p>
          <a:p>
            <a:r>
              <a:rPr kumimoji="1" lang="ja-JP" altLang="en-US" dirty="0"/>
              <a:t>現状</a:t>
            </a:r>
            <a:r>
              <a:rPr kumimoji="1" lang="ja-JP" altLang="en-US" dirty="0" smtClean="0"/>
              <a:t>の</a:t>
            </a:r>
            <a:r>
              <a:rPr kumimoji="1" lang="ja-JP" altLang="en-US" dirty="0"/>
              <a:t>規制基準</a:t>
            </a:r>
            <a:r>
              <a:rPr kumimoji="1" lang="ja-JP" altLang="en-US" dirty="0" smtClean="0"/>
              <a:t>、事業者の対策はほど遠い</a:t>
            </a:r>
            <a:endParaRPr kumimoji="1" lang="en-US" altLang="ja-JP" dirty="0" smtClean="0"/>
          </a:p>
          <a:p>
            <a:r>
              <a:rPr kumimoji="1" lang="ja-JP" altLang="en-US" dirty="0" smtClean="0">
                <a:solidFill>
                  <a:srgbClr val="FF0000"/>
                </a:solidFill>
              </a:rPr>
              <a:t>事業者への信頼</a:t>
            </a:r>
            <a:r>
              <a:rPr kumimoji="1" lang="ja-JP" altLang="en-US" dirty="0" smtClean="0"/>
              <a:t>もなく、規制当局の体制も不備</a:t>
            </a:r>
            <a:endParaRPr kumimoji="1" lang="ja-JP" altLang="en-US" dirty="0"/>
          </a:p>
        </p:txBody>
      </p:sp>
    </p:spTree>
    <p:extLst>
      <p:ext uri="{BB962C8B-B14F-4D97-AF65-F5344CB8AC3E}">
        <p14:creationId xmlns:p14="http://schemas.microsoft.com/office/powerpoint/2010/main" val="1527406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謝　辞</a:t>
            </a:r>
            <a:endParaRPr kumimoji="1" lang="ja-JP" altLang="en-US" dirty="0"/>
          </a:p>
        </p:txBody>
      </p:sp>
      <p:sp>
        <p:nvSpPr>
          <p:cNvPr id="3" name="コンテンツ プレースホルダー 2"/>
          <p:cNvSpPr>
            <a:spLocks noGrp="1"/>
          </p:cNvSpPr>
          <p:nvPr>
            <p:ph idx="1"/>
          </p:nvPr>
        </p:nvSpPr>
        <p:spPr>
          <a:xfrm>
            <a:off x="0" y="1600200"/>
            <a:ext cx="9144000" cy="4525963"/>
          </a:xfrm>
        </p:spPr>
        <p:txBody>
          <a:bodyPr/>
          <a:lstStyle/>
          <a:p>
            <a:r>
              <a:rPr kumimoji="1" lang="ja-JP" altLang="en-US" dirty="0" smtClean="0"/>
              <a:t>この参考人陳述を準備するに当たり、原子力市民委員会に所属する下記の原子力技術者から有益なご教示をいただいたことを感謝する</a:t>
            </a:r>
            <a:endParaRPr kumimoji="1" lang="en-US" altLang="ja-JP" dirty="0" smtClean="0"/>
          </a:p>
          <a:p>
            <a:r>
              <a:rPr lang="ja-JP" altLang="en-US" dirty="0" smtClean="0"/>
              <a:t>後藤</a:t>
            </a:r>
            <a:r>
              <a:rPr lang="ja-JP" altLang="en-US" dirty="0"/>
              <a:t>政</a:t>
            </a:r>
            <a:r>
              <a:rPr lang="ja-JP" altLang="en-US" dirty="0" smtClean="0"/>
              <a:t>志（元東芝格納容器設計技術者）</a:t>
            </a:r>
            <a:endParaRPr lang="en-US" altLang="ja-JP" dirty="0" smtClean="0"/>
          </a:p>
          <a:p>
            <a:r>
              <a:rPr kumimoji="1" lang="ja-JP" altLang="en-US" dirty="0" smtClean="0"/>
              <a:t>滝谷紘一（元原子力安全委員会事務局技術参与）</a:t>
            </a:r>
            <a:endParaRPr kumimoji="1" lang="en-US" altLang="ja-JP" dirty="0" smtClean="0"/>
          </a:p>
          <a:p>
            <a:r>
              <a:rPr lang="ja-JP" altLang="en-US" dirty="0"/>
              <a:t>藤原</a:t>
            </a:r>
            <a:r>
              <a:rPr lang="ja-JP" altLang="en-US" dirty="0" smtClean="0"/>
              <a:t>節男（元三菱重工</a:t>
            </a:r>
            <a:r>
              <a:rPr lang="ja-JP" altLang="en-US" smtClean="0"/>
              <a:t>技術者、元</a:t>
            </a:r>
            <a:r>
              <a:rPr lang="ja-JP" altLang="en-US"/>
              <a:t>原子力安全基盤</a:t>
            </a:r>
            <a:r>
              <a:rPr lang="ja-JP" altLang="en-US" smtClean="0"/>
              <a:t>機構検査員）</a:t>
            </a:r>
            <a:endParaRPr kumimoji="1" lang="ja-JP" altLang="en-US" dirty="0"/>
          </a:p>
        </p:txBody>
      </p:sp>
    </p:spTree>
    <p:extLst>
      <p:ext uri="{BB962C8B-B14F-4D97-AF65-F5344CB8AC3E}">
        <p14:creationId xmlns:p14="http://schemas.microsoft.com/office/powerpoint/2010/main" val="1477592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ctrTitle"/>
          </p:nvPr>
        </p:nvSpPr>
        <p:spPr>
          <a:ln w="28575">
            <a:solidFill>
              <a:srgbClr val="FF0000"/>
            </a:solidFill>
            <a:miter lim="800000"/>
            <a:headEnd/>
            <a:tailEnd/>
          </a:ln>
        </p:spPr>
        <p:txBody>
          <a:bodyPr/>
          <a:lstStyle/>
          <a:p>
            <a:r>
              <a:rPr lang="ja-JP" altLang="en-US" smtClean="0"/>
              <a:t>ご清聴ありがとうございました</a:t>
            </a:r>
          </a:p>
        </p:txBody>
      </p:sp>
      <p:sp>
        <p:nvSpPr>
          <p:cNvPr id="3" name="サブタイトル 2"/>
          <p:cNvSpPr>
            <a:spLocks noGrp="1"/>
          </p:cNvSpPr>
          <p:nvPr>
            <p:ph type="subTitle" idx="1"/>
          </p:nvPr>
        </p:nvSpPr>
        <p:spPr/>
        <p:txBody>
          <a:bodyPr rtlCol="0">
            <a:normAutofit/>
          </a:bodyPr>
          <a:lstStyle/>
          <a:p>
            <a:pPr fontAlgn="auto">
              <a:spcAft>
                <a:spcPts val="0"/>
              </a:spcAft>
              <a:defRPr/>
            </a:pPr>
            <a:endParaRPr lang="ja-JP" altLang="en-US"/>
          </a:p>
        </p:txBody>
      </p:sp>
    </p:spTree>
    <p:extLst>
      <p:ext uri="{BB962C8B-B14F-4D97-AF65-F5344CB8AC3E}">
        <p14:creationId xmlns:p14="http://schemas.microsoft.com/office/powerpoint/2010/main" val="408186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lstStyle/>
          <a:p>
            <a:r>
              <a:rPr kumimoji="1" lang="ja-JP" altLang="en-US" dirty="0" smtClean="0"/>
              <a:t>現在、おこなっていること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a:t>
            </a:r>
            <a:r>
              <a:rPr lang="ja-JP" altLang="en-US" dirty="0" smtClean="0">
                <a:solidFill>
                  <a:srgbClr val="FF0000"/>
                </a:solidFill>
              </a:rPr>
              <a:t>原子力規制を監視する市民の会・アドバイザーグループ</a:t>
            </a:r>
            <a:r>
              <a:rPr lang="ja-JP" altLang="en-US" dirty="0" smtClean="0"/>
              <a:t>」（規制委員会発足</a:t>
            </a:r>
            <a:r>
              <a:rPr lang="en-US" altLang="ja-JP" dirty="0" smtClean="0"/>
              <a:t>2012</a:t>
            </a:r>
            <a:r>
              <a:rPr lang="ja-JP" altLang="en-US" dirty="0" smtClean="0"/>
              <a:t>年</a:t>
            </a:r>
            <a:r>
              <a:rPr lang="en-US" altLang="ja-JP" dirty="0" smtClean="0"/>
              <a:t>9</a:t>
            </a:r>
            <a:r>
              <a:rPr lang="ja-JP" altLang="en-US" dirty="0" smtClean="0"/>
              <a:t>月以降）</a:t>
            </a:r>
            <a:endParaRPr lang="en-US" altLang="ja-JP" dirty="0"/>
          </a:p>
          <a:p>
            <a:pPr marL="0" indent="0">
              <a:buNone/>
            </a:pPr>
            <a:r>
              <a:rPr lang="en-US" altLang="ja-JP" dirty="0" smtClean="0"/>
              <a:t>	</a:t>
            </a:r>
            <a:r>
              <a:rPr lang="ja-JP" altLang="en-US" dirty="0" smtClean="0"/>
              <a:t>新規制</a:t>
            </a:r>
            <a:r>
              <a:rPr lang="ja-JP" altLang="en-US" dirty="0"/>
              <a:t>基準の批判的</a:t>
            </a:r>
            <a:r>
              <a:rPr lang="ja-JP" altLang="en-US" dirty="0" smtClean="0"/>
              <a:t>検討</a:t>
            </a:r>
            <a:endParaRPr lang="en-US" altLang="ja-JP" dirty="0" smtClean="0"/>
          </a:p>
          <a:p>
            <a:r>
              <a:rPr lang="ja-JP" altLang="en-US" dirty="0" smtClean="0"/>
              <a:t>「</a:t>
            </a:r>
            <a:r>
              <a:rPr lang="ja-JP" altLang="en-US" dirty="0" smtClean="0">
                <a:solidFill>
                  <a:srgbClr val="FF0000"/>
                </a:solidFill>
              </a:rPr>
              <a:t>原子力</a:t>
            </a:r>
            <a:r>
              <a:rPr lang="ja-JP" altLang="en-US" dirty="0">
                <a:solidFill>
                  <a:srgbClr val="FF0000"/>
                </a:solidFill>
              </a:rPr>
              <a:t>市民</a:t>
            </a:r>
            <a:r>
              <a:rPr lang="ja-JP" altLang="en-US" dirty="0" smtClean="0">
                <a:solidFill>
                  <a:srgbClr val="FF0000"/>
                </a:solidFill>
              </a:rPr>
              <a:t>委員会</a:t>
            </a:r>
            <a:r>
              <a:rPr lang="ja-JP" altLang="en-US" dirty="0" smtClean="0"/>
              <a:t>」（</a:t>
            </a:r>
            <a:r>
              <a:rPr lang="en-US" altLang="ja-JP" dirty="0" smtClean="0"/>
              <a:t>2013</a:t>
            </a:r>
            <a:r>
              <a:rPr lang="ja-JP" altLang="en-US" dirty="0" smtClean="0"/>
              <a:t>年</a:t>
            </a:r>
            <a:r>
              <a:rPr lang="en-US" altLang="ja-JP" dirty="0" smtClean="0"/>
              <a:t>4</a:t>
            </a:r>
            <a:r>
              <a:rPr lang="ja-JP" altLang="en-US" dirty="0" smtClean="0"/>
              <a:t>月</a:t>
            </a:r>
            <a:r>
              <a:rPr lang="en-US" altLang="ja-JP" dirty="0" smtClean="0"/>
              <a:t>‐</a:t>
            </a:r>
            <a:r>
              <a:rPr lang="ja-JP" altLang="en-US" dirty="0" smtClean="0"/>
              <a:t>）</a:t>
            </a:r>
            <a:endParaRPr lang="en-US" altLang="ja-JP" dirty="0" smtClean="0"/>
          </a:p>
          <a:p>
            <a:pPr marL="0" indent="0">
              <a:buNone/>
            </a:pPr>
            <a:r>
              <a:rPr kumimoji="1" lang="en-US" altLang="ja-JP" dirty="0" smtClean="0"/>
              <a:t>	</a:t>
            </a:r>
            <a:r>
              <a:rPr kumimoji="1" lang="ja-JP" altLang="en-US" dirty="0" smtClean="0"/>
              <a:t>脱原子力政策大綱の作成を目的</a:t>
            </a:r>
            <a:endParaRPr kumimoji="1" lang="en-US" altLang="ja-JP" dirty="0" smtClean="0"/>
          </a:p>
          <a:p>
            <a:pPr marL="0" indent="0">
              <a:buNone/>
            </a:pPr>
            <a:r>
              <a:rPr lang="en-US" altLang="ja-JP" dirty="0" smtClean="0"/>
              <a:t>	</a:t>
            </a:r>
            <a:r>
              <a:rPr lang="ja-JP" altLang="en-US" dirty="0" smtClean="0"/>
              <a:t>「原発ゼロへの道</a:t>
            </a:r>
            <a:r>
              <a:rPr lang="ja-JP" altLang="en-US" dirty="0" err="1" smtClean="0"/>
              <a:t>ー</a:t>
            </a:r>
            <a:r>
              <a:rPr lang="ja-JP" altLang="en-US" dirty="0" smtClean="0"/>
              <a:t>公論形成のための中</a:t>
            </a:r>
            <a:r>
              <a:rPr lang="en-US" altLang="ja-JP" dirty="0" smtClean="0"/>
              <a:t>	</a:t>
            </a:r>
            <a:r>
              <a:rPr lang="ja-JP" altLang="en-US" dirty="0" smtClean="0"/>
              <a:t>　間報告」（</a:t>
            </a:r>
            <a:r>
              <a:rPr lang="en-US" altLang="ja-JP" dirty="0" smtClean="0"/>
              <a:t>2013</a:t>
            </a:r>
            <a:r>
              <a:rPr lang="ja-JP" altLang="en-US" dirty="0" smtClean="0"/>
              <a:t>年</a:t>
            </a:r>
            <a:r>
              <a:rPr lang="en-US" altLang="ja-JP" dirty="0" smtClean="0"/>
              <a:t>10</a:t>
            </a:r>
            <a:r>
              <a:rPr lang="ja-JP" altLang="en-US" dirty="0" smtClean="0"/>
              <a:t>月）</a:t>
            </a:r>
            <a:endParaRPr kumimoji="1" lang="ja-JP" altLang="en-US" dirty="0"/>
          </a:p>
        </p:txBody>
      </p:sp>
    </p:spTree>
    <p:extLst>
      <p:ext uri="{BB962C8B-B14F-4D97-AF65-F5344CB8AC3E}">
        <p14:creationId xmlns:p14="http://schemas.microsoft.com/office/powerpoint/2010/main" val="52860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w="76200">
            <a:solidFill>
              <a:srgbClr val="FF0000"/>
            </a:solidFill>
          </a:ln>
        </p:spPr>
        <p:txBody>
          <a:bodyPr>
            <a:normAutofit/>
          </a:bodyPr>
          <a:lstStyle/>
          <a:p>
            <a:r>
              <a:rPr kumimoji="1" lang="en-US" altLang="ja-JP" dirty="0" smtClean="0"/>
              <a:t>Ⅰ</a:t>
            </a:r>
            <a:r>
              <a:rPr kumimoji="1" lang="ja-JP" altLang="en-US" dirty="0" smtClean="0"/>
              <a:t>　原子力発電についての考え方</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r>
              <a:rPr kumimoji="1" lang="ja-JP" altLang="en-US" dirty="0" smtClean="0"/>
              <a:t>原子力は第</a:t>
            </a:r>
            <a:r>
              <a:rPr kumimoji="1" lang="en-US" altLang="ja-JP" dirty="0" smtClean="0"/>
              <a:t>3</a:t>
            </a:r>
            <a:r>
              <a:rPr kumimoji="1" lang="ja-JP" altLang="en-US" dirty="0" smtClean="0"/>
              <a:t>の火か？</a:t>
            </a:r>
            <a:r>
              <a:rPr kumimoji="1" lang="ja-JP" altLang="en-US" dirty="0" err="1" smtClean="0"/>
              <a:t>ー</a:t>
            </a:r>
            <a:r>
              <a:rPr kumimoji="1" lang="ja-JP" altLang="en-US" dirty="0" smtClean="0"/>
              <a:t>その技術史的位置</a:t>
            </a:r>
            <a:endParaRPr kumimoji="1" lang="en-US" altLang="ja-JP" dirty="0" smtClean="0"/>
          </a:p>
          <a:p>
            <a:endParaRPr kumimoji="1" lang="en-US" altLang="ja-JP" dirty="0" smtClean="0"/>
          </a:p>
          <a:p>
            <a:r>
              <a:rPr kumimoji="1" lang="ja-JP" altLang="en-US" dirty="0" smtClean="0"/>
              <a:t>原子力規制のあり方</a:t>
            </a:r>
            <a:endParaRPr kumimoji="1" lang="en-US" altLang="ja-JP" dirty="0" smtClean="0"/>
          </a:p>
          <a:p>
            <a:endParaRPr kumimoji="1" lang="ja-JP" altLang="en-US" dirty="0"/>
          </a:p>
        </p:txBody>
      </p:sp>
    </p:spTree>
    <p:extLst>
      <p:ext uri="{BB962C8B-B14F-4D97-AF65-F5344CB8AC3E}">
        <p14:creationId xmlns:p14="http://schemas.microsoft.com/office/powerpoint/2010/main" val="219847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solidFill>
            <a:schemeClr val="accent5">
              <a:lumMod val="20000"/>
              <a:lumOff val="80000"/>
            </a:schemeClr>
          </a:solidFill>
          <a:ln w="38100">
            <a:solidFill>
              <a:schemeClr val="bg1"/>
            </a:solidFill>
          </a:ln>
        </p:spPr>
        <p:txBody>
          <a:bodyPr>
            <a:normAutofit/>
          </a:bodyPr>
          <a:lstStyle/>
          <a:p>
            <a:r>
              <a:rPr lang="ja-JP" altLang="en-US" dirty="0"/>
              <a:t>原子力は第三の火か</a:t>
            </a:r>
            <a:r>
              <a:rPr lang="ja-JP" altLang="en-US" dirty="0" smtClean="0"/>
              <a:t>？</a:t>
            </a:r>
            <a:endParaRPr kumimoji="1" lang="ja-JP" altLang="en-US" dirty="0"/>
          </a:p>
        </p:txBody>
      </p:sp>
      <p:sp>
        <p:nvSpPr>
          <p:cNvPr id="3" name="コンテンツ プレースホルダー 2"/>
          <p:cNvSpPr>
            <a:spLocks noGrp="1"/>
          </p:cNvSpPr>
          <p:nvPr>
            <p:ph idx="1"/>
          </p:nvPr>
        </p:nvSpPr>
        <p:spPr>
          <a:xfrm>
            <a:off x="251520" y="1556792"/>
            <a:ext cx="8784976" cy="4525963"/>
          </a:xfrm>
        </p:spPr>
        <p:txBody>
          <a:bodyPr>
            <a:normAutofit/>
          </a:bodyPr>
          <a:lstStyle/>
          <a:p>
            <a:r>
              <a:rPr kumimoji="1" lang="ja-JP" altLang="en-US" dirty="0" smtClean="0"/>
              <a:t>第一の火：</a:t>
            </a:r>
            <a:r>
              <a:rPr lang="ja-JP" altLang="en-US" dirty="0" smtClean="0"/>
              <a:t>木材</a:t>
            </a:r>
            <a:r>
              <a:rPr lang="ja-JP" altLang="en-US" dirty="0"/>
              <a:t>などの</a:t>
            </a:r>
            <a:r>
              <a:rPr lang="ja-JP" altLang="en-US" dirty="0">
                <a:solidFill>
                  <a:srgbClr val="FF0000"/>
                </a:solidFill>
              </a:rPr>
              <a:t>森林</a:t>
            </a:r>
            <a:r>
              <a:rPr lang="ja-JP" altLang="en-US" dirty="0" smtClean="0">
                <a:solidFill>
                  <a:srgbClr val="FF0000"/>
                </a:solidFill>
              </a:rPr>
              <a:t>資源・・・</a:t>
            </a:r>
            <a:r>
              <a:rPr lang="ja-JP" altLang="en-US" dirty="0" smtClean="0"/>
              <a:t>地上</a:t>
            </a:r>
            <a:r>
              <a:rPr lang="ja-JP" altLang="en-US" dirty="0"/>
              <a:t>の</a:t>
            </a:r>
            <a:r>
              <a:rPr lang="ja-JP" altLang="en-US" dirty="0" smtClean="0"/>
              <a:t>火</a:t>
            </a:r>
            <a:endParaRPr kumimoji="1" lang="en-US" altLang="ja-JP" dirty="0" smtClean="0"/>
          </a:p>
          <a:p>
            <a:pPr marL="0" indent="0">
              <a:buNone/>
            </a:pPr>
            <a:r>
              <a:rPr lang="ja-JP" altLang="en-US" dirty="0"/>
              <a:t>　</a:t>
            </a:r>
            <a:r>
              <a:rPr lang="ja-JP" altLang="en-US" dirty="0" smtClean="0"/>
              <a:t>　</a:t>
            </a:r>
            <a:r>
              <a:rPr kumimoji="1" lang="ja-JP" altLang="en-US" dirty="0" smtClean="0"/>
              <a:t>文明の誕生をもたらした</a:t>
            </a:r>
            <a:r>
              <a:rPr lang="en-US" altLang="ja-JP" dirty="0" smtClean="0"/>
              <a:t>	</a:t>
            </a:r>
            <a:endParaRPr kumimoji="1" lang="en-US" altLang="ja-JP" dirty="0" smtClean="0"/>
          </a:p>
          <a:p>
            <a:r>
              <a:rPr lang="ja-JP" altLang="en-US" dirty="0" smtClean="0"/>
              <a:t>第二の火：</a:t>
            </a:r>
            <a:r>
              <a:rPr lang="ja-JP" altLang="en-US" dirty="0" smtClean="0">
                <a:solidFill>
                  <a:srgbClr val="FF0000"/>
                </a:solidFill>
              </a:rPr>
              <a:t>化石燃料・・・</a:t>
            </a:r>
            <a:r>
              <a:rPr lang="ja-JP" altLang="en-US" dirty="0" smtClean="0"/>
              <a:t>地下の火</a:t>
            </a:r>
            <a:endParaRPr lang="en-US" altLang="ja-JP" dirty="0" smtClean="0"/>
          </a:p>
          <a:p>
            <a:pPr marL="0" indent="0">
              <a:buNone/>
            </a:pPr>
            <a:r>
              <a:rPr lang="ja-JP" altLang="en-US" dirty="0"/>
              <a:t>　</a:t>
            </a:r>
            <a:r>
              <a:rPr lang="ja-JP" altLang="en-US" dirty="0" smtClean="0"/>
              <a:t>　</a:t>
            </a:r>
            <a:r>
              <a:rPr kumimoji="1" lang="ja-JP" altLang="en-US" dirty="0" smtClean="0"/>
              <a:t>産業革命</a:t>
            </a:r>
            <a:r>
              <a:rPr kumimoji="1" lang="ja-JP" altLang="en-US" dirty="0"/>
              <a:t>以降</a:t>
            </a:r>
            <a:r>
              <a:rPr kumimoji="1" lang="ja-JP" altLang="en-US" dirty="0" smtClean="0"/>
              <a:t>の近代</a:t>
            </a:r>
            <a:r>
              <a:rPr kumimoji="1" lang="ja-JP" altLang="en-US" dirty="0"/>
              <a:t>工業</a:t>
            </a:r>
            <a:r>
              <a:rPr kumimoji="1" lang="ja-JP" altLang="en-US" dirty="0" smtClean="0"/>
              <a:t>社会</a:t>
            </a:r>
            <a:r>
              <a:rPr lang="ja-JP" altLang="en-US" dirty="0" smtClean="0"/>
              <a:t>のエネルギー源</a:t>
            </a:r>
            <a:endParaRPr lang="en-US" altLang="ja-JP" dirty="0" smtClean="0"/>
          </a:p>
          <a:p>
            <a:r>
              <a:rPr kumimoji="1" lang="ja-JP" altLang="en-US" dirty="0"/>
              <a:t>第三の</a:t>
            </a:r>
            <a:r>
              <a:rPr kumimoji="1" lang="ja-JP" altLang="en-US" dirty="0" smtClean="0"/>
              <a:t>火：</a:t>
            </a:r>
            <a:r>
              <a:rPr lang="ja-JP" altLang="en-US" dirty="0" smtClean="0">
                <a:solidFill>
                  <a:srgbClr val="FF0000"/>
                </a:solidFill>
              </a:rPr>
              <a:t>核燃料・・・</a:t>
            </a:r>
            <a:r>
              <a:rPr lang="ja-JP" altLang="en-US" dirty="0" smtClean="0"/>
              <a:t>「神</a:t>
            </a:r>
            <a:r>
              <a:rPr lang="ja-JP" altLang="en-US" dirty="0"/>
              <a:t>の火」（高村薫</a:t>
            </a:r>
            <a:r>
              <a:rPr lang="ja-JP" altLang="en-US" dirty="0" smtClean="0"/>
              <a:t>）</a:t>
            </a:r>
            <a:endParaRPr kumimoji="1" lang="en-US" altLang="ja-JP" dirty="0" smtClean="0"/>
          </a:p>
          <a:p>
            <a:pPr marL="0" indent="0">
              <a:buNone/>
            </a:pPr>
            <a:r>
              <a:rPr lang="ja-JP" altLang="en-US" dirty="0"/>
              <a:t>　</a:t>
            </a:r>
            <a:r>
              <a:rPr lang="ja-JP" altLang="en-US" dirty="0" smtClean="0"/>
              <a:t>　新しい文明を生んだか</a:t>
            </a:r>
            <a:r>
              <a:rPr lang="ja-JP" altLang="en-US" dirty="0"/>
              <a:t>？</a:t>
            </a:r>
            <a:endParaRPr kumimoji="1" lang="ja-JP" altLang="en-US" dirty="0"/>
          </a:p>
        </p:txBody>
      </p:sp>
    </p:spTree>
    <p:extLst>
      <p:ext uri="{BB962C8B-B14F-4D97-AF65-F5344CB8AC3E}">
        <p14:creationId xmlns:p14="http://schemas.microsoft.com/office/powerpoint/2010/main" val="41390610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3467</Words>
  <Application>Microsoft Office PowerPoint</Application>
  <PresentationFormat>画面に合わせる (4:3)</PresentationFormat>
  <Paragraphs>295</Paragraphs>
  <Slides>63</Slides>
  <Notes>8</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63</vt:i4>
      </vt:variant>
    </vt:vector>
  </HeadingPairs>
  <TitlesOfParts>
    <vt:vector size="66" baseType="lpstr">
      <vt:lpstr>Office テーマ</vt:lpstr>
      <vt:lpstr>ビットマップ イメージ</vt:lpstr>
      <vt:lpstr>ペイントブラシの絵</vt:lpstr>
      <vt:lpstr>佐賀県議会参考人陳述</vt:lpstr>
      <vt:lpstr>話しの順序</vt:lpstr>
      <vt:lpstr>自己紹介</vt:lpstr>
      <vt:lpstr>意見聴取会委員として</vt:lpstr>
      <vt:lpstr>ストレステスト意見聴取会 （2011.11-2012.9）</vt:lpstr>
      <vt:lpstr>高経年化意見聴取会の経験 （2011.11-2012.8）</vt:lpstr>
      <vt:lpstr>現在、おこなっていること</vt:lpstr>
      <vt:lpstr>Ⅰ　原子力発電についての考え方</vt:lpstr>
      <vt:lpstr>原子力は第三の火か？</vt:lpstr>
      <vt:lpstr>原子力は新時代を築かなかった</vt:lpstr>
      <vt:lpstr>今後のエネルギーをどう考えるか</vt:lpstr>
      <vt:lpstr>「危険で汚いエネルギー」の意味</vt:lpstr>
      <vt:lpstr>　原子力規制はどうあるべきか</vt:lpstr>
      <vt:lpstr>Ⅱ　新規制基準の問題点</vt:lpstr>
      <vt:lpstr>立地評価が欠落している</vt:lpstr>
      <vt:lpstr>なぜ立地評価をしないのか？</vt:lpstr>
      <vt:lpstr>なぜ立地評価をしないのか？</vt:lpstr>
      <vt:lpstr>まとめ：日本の原発は立地不適</vt:lpstr>
      <vt:lpstr>基準地震動を超える「残余のリスク」を評価に加えるべきである</vt:lpstr>
      <vt:lpstr>福島事故で破綻が明らかになった「設計基準」が見直されていない</vt:lpstr>
      <vt:lpstr>過酷事故対策が「付け焼刃」である</vt:lpstr>
      <vt:lpstr>規制基準は安全を保証しない</vt:lpstr>
      <vt:lpstr>Ⅲ　玄海3号機・4号機適合審査の問題点</vt:lpstr>
      <vt:lpstr>地震・津波への対策は万全ではない</vt:lpstr>
      <vt:lpstr>過酷事故対策は万全か</vt:lpstr>
      <vt:lpstr>PowerPoint プレゼンテーション</vt:lpstr>
      <vt:lpstr>PowerPoint プレゼンテーション</vt:lpstr>
      <vt:lpstr>「大破断LOCA＋ECCS注入失敗＋格納容器スプレイ注入失敗」とは？</vt:lpstr>
      <vt:lpstr>本質的問題点</vt:lpstr>
      <vt:lpstr>PowerPoint プレゼンテーション</vt:lpstr>
      <vt:lpstr>PowerPoint プレゼンテーション</vt:lpstr>
      <vt:lpstr>作業員は事態を適格に判断できるか</vt:lpstr>
      <vt:lpstr>PowerPoint プレゼンテーション</vt:lpstr>
      <vt:lpstr>熔融燃料・コンクリート反応の危険性</vt:lpstr>
      <vt:lpstr>PowerPoint プレゼンテーション</vt:lpstr>
      <vt:lpstr>熔融核燃料混合物（コリウム）と コンクリートの反応を防げるのか</vt:lpstr>
      <vt:lpstr>コア・キャッチャーを設置すべきである</vt:lpstr>
      <vt:lpstr>次の大疑問点：水蒸気爆発の危険性</vt:lpstr>
      <vt:lpstr>PowerPoint プレゼンテーション</vt:lpstr>
      <vt:lpstr>規制委員会からの疑問</vt:lpstr>
      <vt:lpstr>過酷事故対策のコンピュータ解析は信頼できない</vt:lpstr>
      <vt:lpstr>更なる大疑問：水素爆発は起こらない？</vt:lpstr>
      <vt:lpstr>PowerPoint プレゼンテーション</vt:lpstr>
      <vt:lpstr>PowerPoint プレゼンテーション</vt:lpstr>
      <vt:lpstr>PowerPoint プレゼンテーション</vt:lpstr>
      <vt:lpstr>計算の不確実さを無視した解析</vt:lpstr>
      <vt:lpstr>格納容器に窒素を充填すべきである</vt:lpstr>
      <vt:lpstr>まとめ：不確実さに満ちた過酷事故対策</vt:lpstr>
      <vt:lpstr>取るべき対策</vt:lpstr>
      <vt:lpstr>完全なる対策</vt:lpstr>
      <vt:lpstr>フィルタ・ベント設置を猶予すべきでない</vt:lpstr>
      <vt:lpstr>緊急対策所の設置を猶予すべきでない</vt:lpstr>
      <vt:lpstr>航空機突入への対策は万全か</vt:lpstr>
      <vt:lpstr>墜落したJAL123便の飛行経路 （1986年8月）</vt:lpstr>
      <vt:lpstr>　ジャンボ機が建物に激突（1992年）</vt:lpstr>
      <vt:lpstr>原発に航空機が衝突すると？</vt:lpstr>
      <vt:lpstr>Ⅳ　現状での再稼働は暴挙</vt:lpstr>
      <vt:lpstr>再稼働を3年間凍結すべきである</vt:lpstr>
      <vt:lpstr>脱原発政策・法体系の整備が必要</vt:lpstr>
      <vt:lpstr>原子力市民委員会中間報告の構成</vt:lpstr>
      <vt:lpstr>厳格な安全対策の実施が不可欠</vt:lpstr>
      <vt:lpstr>謝　辞</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佐賀県議会参考人陳述</dc:title>
  <dc:creator>Ino H</dc:creator>
  <cp:lastModifiedBy>Ino H</cp:lastModifiedBy>
  <cp:revision>117</cp:revision>
  <cp:lastPrinted>2013-12-11T05:13:11Z</cp:lastPrinted>
  <dcterms:created xsi:type="dcterms:W3CDTF">2013-12-03T03:33:14Z</dcterms:created>
  <dcterms:modified xsi:type="dcterms:W3CDTF">2013-12-12T01:45:40Z</dcterms:modified>
</cp:coreProperties>
</file>